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64" r:id="rId5"/>
    <p:sldId id="259" r:id="rId6"/>
    <p:sldId id="262" r:id="rId7"/>
    <p:sldId id="263" r:id="rId8"/>
    <p:sldId id="265" r:id="rId9"/>
    <p:sldId id="279" r:id="rId10"/>
    <p:sldId id="267" r:id="rId11"/>
    <p:sldId id="280" r:id="rId12"/>
    <p:sldId id="281" r:id="rId13"/>
    <p:sldId id="278" r:id="rId14"/>
    <p:sldId id="283" r:id="rId15"/>
    <p:sldId id="282" r:id="rId16"/>
    <p:sldId id="290" r:id="rId17"/>
    <p:sldId id="285" r:id="rId18"/>
    <p:sldId id="284" r:id="rId19"/>
    <p:sldId id="287" r:id="rId20"/>
    <p:sldId id="295" r:id="rId21"/>
    <p:sldId id="293" r:id="rId22"/>
    <p:sldId id="296" r:id="rId23"/>
    <p:sldId id="288" r:id="rId24"/>
    <p:sldId id="294" r:id="rId25"/>
    <p:sldId id="289" r:id="rId26"/>
    <p:sldId id="297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32" autoAdjust="0"/>
  </p:normalViewPr>
  <p:slideViewPr>
    <p:cSldViewPr snapToGrid="0" showGuides="1">
      <p:cViewPr varScale="1">
        <p:scale>
          <a:sx n="73" d="100"/>
          <a:sy n="73" d="100"/>
        </p:scale>
        <p:origin x="82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F822B-DE9B-4304-AE02-7001A1E877ED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172B4-7C94-4855-B562-E97B8CC03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4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172B4-7C94-4855-B562-E97B8CC03D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7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172B4-7C94-4855-B562-E97B8CC03D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96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172B4-7C94-4855-B562-E97B8CC03D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4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11C5-17CA-4E08-9093-4CCD37385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A500A-27F8-47BC-B8A7-37587970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12629-80D1-43EF-8FFF-8891BA9D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34B2-9E98-4C9D-8AB7-6884B2F129C0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F1115-711A-4583-9285-37F560CE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E4B58-BE2A-493C-9319-C440F34A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3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0C96-BB8E-4524-AC5C-F9CE8C02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59E4B-27DF-43F9-9E2F-1E9A22788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A9401-0053-4CA6-BEBA-7B32EBC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6E06E-A4A0-4915-90DB-B80ADAFCD05D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61E62-1FC3-44A5-BB70-4B78A336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E6F90-8E76-4FAE-BD1C-23CB6475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1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E94DB-F5E7-4612-AD9F-01CABE6D2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A5AC4-0A16-4217-8874-C135D347E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7A570-CC8F-4765-B050-1159B1BF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5B988-1CC8-4DAB-81BD-F72DAAE86B80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BA846-918C-42A4-99A3-4BF6D1B8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2CFD5-FD44-4C56-A737-A9ABF4F6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6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96D7-EE35-428F-BC7C-26BE512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7A373-47D5-485F-BAAD-0DD96AE5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7E43-B3F2-443B-A726-AFF5FE9E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961A-5AB3-42AC-9DBA-AE5B8B807AD7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616B-AC01-4FC5-9BD1-0E8E3E77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A9237-980C-41E5-A3E9-85DA32EC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0EF2-BA26-4BA2-990E-A91CA74D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A032A-077F-49F1-8015-239559384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EB90-BCB2-4348-9A65-B6E2DA3F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D17A-48DE-4DFC-82EB-3B92E786CFA4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2150F-C8B6-4407-9836-387216E1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0C7D-9AE0-4822-9613-F99DB020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6063-4949-4D34-942C-F7A6296E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36B8-D036-46DD-9D57-4112EE513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0516D-357C-4A67-A94A-E41266519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C5729-A99E-4285-91C2-A4DA6FA8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16BA-83CB-474C-82C9-24FE96B6A827}" type="datetime1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5C17C-BD0F-40CE-BC84-E0E01A92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F6021-BD9B-4AF5-B553-A4B8C84F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6A4B-832B-4997-8C5B-2FFA9EA7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9F58-5C95-45F5-982E-C6BC499B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1FC68-CD3F-4A05-B01C-4CFCD93C7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14F2E-1F50-434B-9DFD-52FB40CF8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76BB6-FA68-49DB-87D6-4A5AC4F14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5AF23-5DC7-40D3-B9B4-B7E79973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52D1-7B76-4019-AFD3-6319F419CAD0}" type="datetime1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34C52-5730-4605-BF57-473000F3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10A3C-99D0-48B1-9FCA-E545DC35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C5B-D383-4663-B3D9-849222A0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CF81E-ACB6-47A5-891D-896B6829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F232-6E10-4668-8D45-28C8C7B96F15}" type="datetime1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A416D-9E6F-49E4-8548-7CB8C900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67EED-1C26-4499-9E5F-4DD8CF83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32960-246A-497E-B87C-064FC154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AFFC-4D00-4C65-9533-0B84B5F58A67}" type="datetime1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EBD4-7801-442E-8587-1AF7AA11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1CECC-FBC1-40C9-9FC3-243514EA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2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D891-752D-43EF-BDA4-7A625DF1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F9CA-06A7-4DB9-854A-6835A7FAF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9B7BC-5162-4671-AFC7-857878B29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7E970-8198-4BB1-8FF6-AC437901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DB7E-DA22-4CF1-8587-5A958432630B}" type="datetime1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7F4BF-014D-44EA-836D-7EAE28B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ECE3F-D260-4E41-86D4-CD0070CE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8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9BF7-930A-46D1-9463-0AC2E4F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6825D-4A97-4749-98AF-3CF7C2E2E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E7E6-0807-410C-8EB5-8DD40B28D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75AD8-70CF-48FE-8FA4-399BACF2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3E75-0763-4AE1-AA36-ED53D68D158E}" type="datetime1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364EE-483B-4D16-A945-E2478235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C24EF-F632-4220-B6D5-E05C1247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7174D-9A4C-4CE1-AD26-CC32748D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494E-5559-489D-A50D-72CF4B03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E2E9-FA23-4712-BEF2-ABDC4C4B9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710A1-4902-4959-9637-AC6FAC76D1F2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0FAA4-D5CC-48B1-84CE-0473B437F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6A58E-77C9-4462-A6CE-D88186AA8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C26F7-EE31-47FE-8341-8858952AD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6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D8BD-19A3-4A54-B569-81E76FDFB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Structure: A Graphical Programming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77A06-F587-4F76-A657-25FF36A4C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Xiantao Cheng</a:t>
            </a:r>
          </a:p>
          <a:p>
            <a:r>
              <a:rPr lang="en-US" dirty="0"/>
              <a:t>2020-1-9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B258A-7EF6-4CFF-9CB0-BC1AA776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2A3DE-4234-4B97-8E99-A991071FD878}"/>
              </a:ext>
            </a:extLst>
          </p:cNvPr>
          <p:cNvSpPr/>
          <p:nvPr/>
        </p:nvSpPr>
        <p:spPr>
          <a:xfrm>
            <a:off x="5754832" y="4769427"/>
            <a:ext cx="613063" cy="36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 each node of it in order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  <a:p>
            <a:r>
              <a:rPr lang="en-US" dirty="0"/>
              <a:t>A node has 5 states(</a:t>
            </a:r>
            <a:r>
              <a:rPr lang="en-US" b="1" dirty="0">
                <a:solidFill>
                  <a:schemeClr val="accent4"/>
                </a:solidFill>
              </a:rPr>
              <a:t>initial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empty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 clear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E4A664-86DB-4201-A058-495C316FE835}"/>
              </a:ext>
            </a:extLst>
          </p:cNvPr>
          <p:cNvSpPr/>
          <p:nvPr/>
        </p:nvSpPr>
        <p:spPr>
          <a:xfrm>
            <a:off x="4656881" y="5608875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08732-9151-4B16-93A7-12729B384902}"/>
              </a:ext>
            </a:extLst>
          </p:cNvPr>
          <p:cNvSpPr txBox="1"/>
          <p:nvPr/>
        </p:nvSpPr>
        <p:spPr>
          <a:xfrm>
            <a:off x="4561377" y="5712698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E22854-F1B7-4CFC-8D0E-0583B02F13DB}"/>
              </a:ext>
            </a:extLst>
          </p:cNvPr>
          <p:cNvSpPr/>
          <p:nvPr/>
        </p:nvSpPr>
        <p:spPr>
          <a:xfrm>
            <a:off x="5770557" y="5608875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DBFE5-9642-47AC-B351-B5E341CF177B}"/>
              </a:ext>
            </a:extLst>
          </p:cNvPr>
          <p:cNvSpPr txBox="1"/>
          <p:nvPr/>
        </p:nvSpPr>
        <p:spPr>
          <a:xfrm>
            <a:off x="5675053" y="5712698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909AF8-375F-4CBA-BFD7-FAF43052DB2F}"/>
              </a:ext>
            </a:extLst>
          </p:cNvPr>
          <p:cNvSpPr/>
          <p:nvPr/>
        </p:nvSpPr>
        <p:spPr>
          <a:xfrm>
            <a:off x="6910538" y="5608874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E8413-593F-4C35-BC43-E10479F8D479}"/>
              </a:ext>
            </a:extLst>
          </p:cNvPr>
          <p:cNvSpPr txBox="1"/>
          <p:nvPr/>
        </p:nvSpPr>
        <p:spPr>
          <a:xfrm>
            <a:off x="6815034" y="5712697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188F5-50A2-40A8-86F1-DA382E82E127}"/>
              </a:ext>
            </a:extLst>
          </p:cNvPr>
          <p:cNvSpPr txBox="1"/>
          <p:nvPr/>
        </p:nvSpPr>
        <p:spPr>
          <a:xfrm>
            <a:off x="5233858" y="4769427"/>
            <a:ext cx="167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-&gt; node1 -&gt; …</a:t>
            </a:r>
          </a:p>
        </p:txBody>
      </p:sp>
    </p:spTree>
    <p:extLst>
      <p:ext uri="{BB962C8B-B14F-4D97-AF65-F5344CB8AC3E}">
        <p14:creationId xmlns:p14="http://schemas.microsoft.com/office/powerpoint/2010/main" val="7916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2A3DE-4234-4B97-8E99-A991071FD878}"/>
              </a:ext>
            </a:extLst>
          </p:cNvPr>
          <p:cNvSpPr/>
          <p:nvPr/>
        </p:nvSpPr>
        <p:spPr>
          <a:xfrm>
            <a:off x="5754832" y="4769427"/>
            <a:ext cx="61306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2161-B4AB-4AA6-A326-78C70914395F}"/>
              </a:ext>
            </a:extLst>
          </p:cNvPr>
          <p:cNvSpPr txBox="1"/>
          <p:nvPr/>
        </p:nvSpPr>
        <p:spPr>
          <a:xfrm>
            <a:off x="5233858" y="4769427"/>
            <a:ext cx="128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-&gt; node1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 each node of it in order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  <a:p>
            <a:r>
              <a:rPr lang="en-US" dirty="0"/>
              <a:t>A node has 5 states(</a:t>
            </a:r>
            <a:r>
              <a:rPr lang="en-US" b="1" dirty="0">
                <a:solidFill>
                  <a:schemeClr val="accent4"/>
                </a:solidFill>
              </a:rPr>
              <a:t>initial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empty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 clear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E4A664-86DB-4201-A058-495C316FE835}"/>
              </a:ext>
            </a:extLst>
          </p:cNvPr>
          <p:cNvSpPr/>
          <p:nvPr/>
        </p:nvSpPr>
        <p:spPr>
          <a:xfrm>
            <a:off x="4656881" y="5608875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08732-9151-4B16-93A7-12729B384902}"/>
              </a:ext>
            </a:extLst>
          </p:cNvPr>
          <p:cNvSpPr txBox="1"/>
          <p:nvPr/>
        </p:nvSpPr>
        <p:spPr>
          <a:xfrm>
            <a:off x="4561377" y="5712698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E22854-F1B7-4CFC-8D0E-0583B02F13DB}"/>
              </a:ext>
            </a:extLst>
          </p:cNvPr>
          <p:cNvSpPr/>
          <p:nvPr/>
        </p:nvSpPr>
        <p:spPr>
          <a:xfrm>
            <a:off x="5770557" y="5608875"/>
            <a:ext cx="576977" cy="576977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DBFE5-9642-47AC-B351-B5E341CF177B}"/>
              </a:ext>
            </a:extLst>
          </p:cNvPr>
          <p:cNvSpPr txBox="1"/>
          <p:nvPr/>
        </p:nvSpPr>
        <p:spPr>
          <a:xfrm>
            <a:off x="5675053" y="5712698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909AF8-375F-4CBA-BFD7-FAF43052DB2F}"/>
              </a:ext>
            </a:extLst>
          </p:cNvPr>
          <p:cNvSpPr/>
          <p:nvPr/>
        </p:nvSpPr>
        <p:spPr>
          <a:xfrm>
            <a:off x="6910538" y="5608874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E8413-593F-4C35-BC43-E10479F8D479}"/>
              </a:ext>
            </a:extLst>
          </p:cNvPr>
          <p:cNvSpPr txBox="1"/>
          <p:nvPr/>
        </p:nvSpPr>
        <p:spPr>
          <a:xfrm>
            <a:off x="6815034" y="5712697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2A3DE-4234-4B97-8E99-A991071FD878}"/>
              </a:ext>
            </a:extLst>
          </p:cNvPr>
          <p:cNvSpPr/>
          <p:nvPr/>
        </p:nvSpPr>
        <p:spPr>
          <a:xfrm>
            <a:off x="5754832" y="4769427"/>
            <a:ext cx="61306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 each node of it in order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  <a:p>
            <a:r>
              <a:rPr lang="en-US" dirty="0"/>
              <a:t>A node has 5 states(</a:t>
            </a:r>
            <a:r>
              <a:rPr lang="en-US" b="1" dirty="0">
                <a:solidFill>
                  <a:schemeClr val="accent4"/>
                </a:solidFill>
              </a:rPr>
              <a:t>initial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empty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 clear</a:t>
            </a:r>
            <a:r>
              <a:rPr lang="en-US" dirty="0"/>
              <a:t>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E4A664-86DB-4201-A058-495C316FE835}"/>
              </a:ext>
            </a:extLst>
          </p:cNvPr>
          <p:cNvSpPr/>
          <p:nvPr/>
        </p:nvSpPr>
        <p:spPr>
          <a:xfrm>
            <a:off x="4656881" y="5608875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08732-9151-4B16-93A7-12729B384902}"/>
              </a:ext>
            </a:extLst>
          </p:cNvPr>
          <p:cNvSpPr txBox="1"/>
          <p:nvPr/>
        </p:nvSpPr>
        <p:spPr>
          <a:xfrm>
            <a:off x="4561377" y="5712698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E22854-F1B7-4CFC-8D0E-0583B02F13DB}"/>
              </a:ext>
            </a:extLst>
          </p:cNvPr>
          <p:cNvSpPr/>
          <p:nvPr/>
        </p:nvSpPr>
        <p:spPr>
          <a:xfrm>
            <a:off x="5770557" y="5608875"/>
            <a:ext cx="576977" cy="576977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DBFE5-9642-47AC-B351-B5E341CF177B}"/>
              </a:ext>
            </a:extLst>
          </p:cNvPr>
          <p:cNvSpPr txBox="1"/>
          <p:nvPr/>
        </p:nvSpPr>
        <p:spPr>
          <a:xfrm>
            <a:off x="5675053" y="5712698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909AF8-375F-4CBA-BFD7-FAF43052DB2F}"/>
              </a:ext>
            </a:extLst>
          </p:cNvPr>
          <p:cNvSpPr/>
          <p:nvPr/>
        </p:nvSpPr>
        <p:spPr>
          <a:xfrm>
            <a:off x="6910538" y="5608874"/>
            <a:ext cx="576977" cy="576977"/>
          </a:xfrm>
          <a:prstGeom prst="ellips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E8413-593F-4C35-BC43-E10479F8D479}"/>
              </a:ext>
            </a:extLst>
          </p:cNvPr>
          <p:cNvSpPr txBox="1"/>
          <p:nvPr/>
        </p:nvSpPr>
        <p:spPr>
          <a:xfrm>
            <a:off x="6815034" y="5712697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node3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A029A-51C9-4751-902E-CDC7A9B7C1C5}"/>
              </a:ext>
            </a:extLst>
          </p:cNvPr>
          <p:cNvSpPr txBox="1"/>
          <p:nvPr/>
        </p:nvSpPr>
        <p:spPr>
          <a:xfrm>
            <a:off x="5233858" y="4769427"/>
            <a:ext cx="167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-&gt; node1 -&gt; …</a:t>
            </a:r>
          </a:p>
        </p:txBody>
      </p:sp>
    </p:spTree>
    <p:extLst>
      <p:ext uri="{BB962C8B-B14F-4D97-AF65-F5344CB8AC3E}">
        <p14:creationId xmlns:p14="http://schemas.microsoft.com/office/powerpoint/2010/main" val="216392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5A0A2C-2100-4814-9D57-7A950327F3B2}"/>
              </a:ext>
            </a:extLst>
          </p:cNvPr>
          <p:cNvSpPr txBox="1"/>
          <p:nvPr/>
        </p:nvSpPr>
        <p:spPr>
          <a:xfrm>
            <a:off x="7225608" y="4764686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 =&gt; node2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2161-B4AB-4AA6-A326-78C70914395F}"/>
              </a:ext>
            </a:extLst>
          </p:cNvPr>
          <p:cNvSpPr txBox="1"/>
          <p:nvPr/>
        </p:nvSpPr>
        <p:spPr>
          <a:xfrm>
            <a:off x="2327564" y="4769427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node1 -&gt; node2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2A3DE-4234-4B97-8E99-A991071FD878}"/>
              </a:ext>
            </a:extLst>
          </p:cNvPr>
          <p:cNvSpPr/>
          <p:nvPr/>
        </p:nvSpPr>
        <p:spPr>
          <a:xfrm>
            <a:off x="2402032" y="4769427"/>
            <a:ext cx="613063" cy="36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D2D023-8996-48CC-800E-EAFF8A0B7123}"/>
              </a:ext>
            </a:extLst>
          </p:cNvPr>
          <p:cNvSpPr/>
          <p:nvPr/>
        </p:nvSpPr>
        <p:spPr>
          <a:xfrm>
            <a:off x="3285605" y="4769427"/>
            <a:ext cx="613063" cy="36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67DF1F-A859-405E-A5F7-6AC7406A101B}"/>
              </a:ext>
            </a:extLst>
          </p:cNvPr>
          <p:cNvSpPr/>
          <p:nvPr/>
        </p:nvSpPr>
        <p:spPr>
          <a:xfrm>
            <a:off x="7301346" y="4764686"/>
            <a:ext cx="613063" cy="36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5875D0-93DB-47E2-8BFD-9DA379359E04}"/>
              </a:ext>
            </a:extLst>
          </p:cNvPr>
          <p:cNvSpPr/>
          <p:nvPr/>
        </p:nvSpPr>
        <p:spPr>
          <a:xfrm>
            <a:off x="8228215" y="4764686"/>
            <a:ext cx="613063" cy="36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 each node of it in order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  <a:p>
            <a:r>
              <a:rPr lang="en-US" dirty="0"/>
              <a:t>A node has 5 states(</a:t>
            </a:r>
            <a:r>
              <a:rPr lang="en-US" b="1" dirty="0">
                <a:solidFill>
                  <a:schemeClr val="accent4"/>
                </a:solidFill>
              </a:rPr>
              <a:t>initial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empty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 clear</a:t>
            </a:r>
            <a:r>
              <a:rPr lang="en-US" dirty="0"/>
              <a:t>). </a:t>
            </a:r>
          </a:p>
          <a:p>
            <a:r>
              <a:rPr lang="en-US" dirty="0"/>
              <a:t>Interaction of two nodes depends on the relation between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4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5A0A2C-2100-4814-9D57-7A950327F3B2}"/>
              </a:ext>
            </a:extLst>
          </p:cNvPr>
          <p:cNvSpPr txBox="1"/>
          <p:nvPr/>
        </p:nvSpPr>
        <p:spPr>
          <a:xfrm>
            <a:off x="7225608" y="4764686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 =&gt; node2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2161-B4AB-4AA6-A326-78C70914395F}"/>
              </a:ext>
            </a:extLst>
          </p:cNvPr>
          <p:cNvSpPr txBox="1"/>
          <p:nvPr/>
        </p:nvSpPr>
        <p:spPr>
          <a:xfrm>
            <a:off x="2327564" y="4769427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node1 -&gt; node2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2A3DE-4234-4B97-8E99-A991071FD878}"/>
              </a:ext>
            </a:extLst>
          </p:cNvPr>
          <p:cNvSpPr/>
          <p:nvPr/>
        </p:nvSpPr>
        <p:spPr>
          <a:xfrm>
            <a:off x="2402032" y="4769427"/>
            <a:ext cx="61306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D2D023-8996-48CC-800E-EAFF8A0B7123}"/>
              </a:ext>
            </a:extLst>
          </p:cNvPr>
          <p:cNvSpPr/>
          <p:nvPr/>
        </p:nvSpPr>
        <p:spPr>
          <a:xfrm>
            <a:off x="3285605" y="4769427"/>
            <a:ext cx="613063" cy="3693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67DF1F-A859-405E-A5F7-6AC7406A101B}"/>
              </a:ext>
            </a:extLst>
          </p:cNvPr>
          <p:cNvSpPr/>
          <p:nvPr/>
        </p:nvSpPr>
        <p:spPr>
          <a:xfrm>
            <a:off x="7301346" y="4764686"/>
            <a:ext cx="61306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5875D0-93DB-47E2-8BFD-9DA379359E04}"/>
              </a:ext>
            </a:extLst>
          </p:cNvPr>
          <p:cNvSpPr/>
          <p:nvPr/>
        </p:nvSpPr>
        <p:spPr>
          <a:xfrm>
            <a:off x="8228215" y="4764686"/>
            <a:ext cx="613063" cy="3693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 each node of it in order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  <a:p>
            <a:r>
              <a:rPr lang="en-US" dirty="0"/>
              <a:t>A node has 5 states(</a:t>
            </a:r>
            <a:r>
              <a:rPr lang="en-US" b="1" dirty="0">
                <a:solidFill>
                  <a:schemeClr val="accent4"/>
                </a:solidFill>
              </a:rPr>
              <a:t>initial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empty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 clear</a:t>
            </a:r>
            <a:r>
              <a:rPr lang="en-US" dirty="0"/>
              <a:t>). </a:t>
            </a:r>
          </a:p>
          <a:p>
            <a:r>
              <a:rPr lang="en-US" dirty="0"/>
              <a:t>Interaction of two nodes depends on the relation between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4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5A0A2C-2100-4814-9D57-7A950327F3B2}"/>
              </a:ext>
            </a:extLst>
          </p:cNvPr>
          <p:cNvSpPr txBox="1"/>
          <p:nvPr/>
        </p:nvSpPr>
        <p:spPr>
          <a:xfrm>
            <a:off x="7225608" y="4764686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 =&gt; node2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2161-B4AB-4AA6-A326-78C70914395F}"/>
              </a:ext>
            </a:extLst>
          </p:cNvPr>
          <p:cNvSpPr txBox="1"/>
          <p:nvPr/>
        </p:nvSpPr>
        <p:spPr>
          <a:xfrm>
            <a:off x="2327564" y="4769427"/>
            <a:ext cx="218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node1 -&gt; node2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2A3DE-4234-4B97-8E99-A991071FD878}"/>
              </a:ext>
            </a:extLst>
          </p:cNvPr>
          <p:cNvSpPr/>
          <p:nvPr/>
        </p:nvSpPr>
        <p:spPr>
          <a:xfrm>
            <a:off x="2402032" y="4769427"/>
            <a:ext cx="61306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D2D023-8996-48CC-800E-EAFF8A0B7123}"/>
              </a:ext>
            </a:extLst>
          </p:cNvPr>
          <p:cNvSpPr/>
          <p:nvPr/>
        </p:nvSpPr>
        <p:spPr>
          <a:xfrm>
            <a:off x="3285605" y="4769427"/>
            <a:ext cx="613063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67DF1F-A859-405E-A5F7-6AC7406A101B}"/>
              </a:ext>
            </a:extLst>
          </p:cNvPr>
          <p:cNvSpPr/>
          <p:nvPr/>
        </p:nvSpPr>
        <p:spPr>
          <a:xfrm>
            <a:off x="7301346" y="4764686"/>
            <a:ext cx="613063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5875D0-93DB-47E2-8BFD-9DA379359E04}"/>
              </a:ext>
            </a:extLst>
          </p:cNvPr>
          <p:cNvSpPr/>
          <p:nvPr/>
        </p:nvSpPr>
        <p:spPr>
          <a:xfrm>
            <a:off x="8228215" y="4764686"/>
            <a:ext cx="613063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 each node of it in order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  <a:p>
            <a:r>
              <a:rPr lang="en-US" dirty="0"/>
              <a:t>A node has 5 states(</a:t>
            </a:r>
            <a:r>
              <a:rPr lang="en-US" b="1" dirty="0">
                <a:solidFill>
                  <a:schemeClr val="accent4"/>
                </a:solidFill>
              </a:rPr>
              <a:t>initial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empty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all clear</a:t>
            </a:r>
            <a:r>
              <a:rPr lang="en-US" dirty="0"/>
              <a:t>). </a:t>
            </a:r>
          </a:p>
          <a:p>
            <a:r>
              <a:rPr lang="en-US" dirty="0"/>
              <a:t>Interaction of two nodes depends on the relation between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A3565-ACCF-41EA-B86E-D75F45C9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E03B5E-00CB-4ECC-B75E-517B85A8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9" b="10915"/>
          <a:stretch/>
        </p:blipFill>
        <p:spPr>
          <a:xfrm>
            <a:off x="1027752" y="136525"/>
            <a:ext cx="10156816" cy="557784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C43505-B2DE-4CC5-906F-F906EDD8C569}"/>
              </a:ext>
            </a:extLst>
          </p:cNvPr>
          <p:cNvSpPr/>
          <p:nvPr/>
        </p:nvSpPr>
        <p:spPr>
          <a:xfrm>
            <a:off x="4005465" y="5943600"/>
            <a:ext cx="769735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90C10-CC0F-41EA-B200-585485F96FE0}"/>
              </a:ext>
            </a:extLst>
          </p:cNvPr>
          <p:cNvSpPr/>
          <p:nvPr/>
        </p:nvSpPr>
        <p:spPr>
          <a:xfrm>
            <a:off x="5128145" y="5943600"/>
            <a:ext cx="2041767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4B60CD-B8C6-4BDF-A1FE-D325D2EE47C7}"/>
              </a:ext>
            </a:extLst>
          </p:cNvPr>
          <p:cNvSpPr/>
          <p:nvPr/>
        </p:nvSpPr>
        <p:spPr>
          <a:xfrm>
            <a:off x="7466976" y="5943600"/>
            <a:ext cx="69150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435FE69-AFFE-4C90-9942-8815C6E79E81}"/>
              </a:ext>
            </a:extLst>
          </p:cNvPr>
          <p:cNvSpPr/>
          <p:nvPr/>
        </p:nvSpPr>
        <p:spPr>
          <a:xfrm>
            <a:off x="3359718" y="3578405"/>
            <a:ext cx="74514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79B240-1DD0-4926-9A6A-94E69C45F75A}"/>
              </a:ext>
            </a:extLst>
          </p:cNvPr>
          <p:cNvSpPr/>
          <p:nvPr/>
        </p:nvSpPr>
        <p:spPr>
          <a:xfrm flipH="1">
            <a:off x="6006416" y="4376849"/>
            <a:ext cx="74225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9BBC7-49FC-4D17-B205-20AC459D31E2}"/>
              </a:ext>
            </a:extLst>
          </p:cNvPr>
          <p:cNvSpPr txBox="1"/>
          <p:nvPr/>
        </p:nvSpPr>
        <p:spPr>
          <a:xfrm>
            <a:off x="1315985" y="5993294"/>
            <a:ext cx="268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apple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on a chair: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8D838-D850-4F2B-876C-83D4A3EAA008}"/>
              </a:ext>
            </a:extLst>
          </p:cNvPr>
          <p:cNvSpPr txBox="1"/>
          <p:nvPr/>
        </p:nvSpPr>
        <p:spPr>
          <a:xfrm>
            <a:off x="1249680" y="5943600"/>
            <a:ext cx="96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apple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on(apple, chair) -&gt; chair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42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5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3E5A-8D36-4082-9FA1-D5922D73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 V.S.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6095-E0AA-4CE9-9160-F733FDBF4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apple on a table is eaten(by me):</a:t>
            </a:r>
          </a:p>
          <a:p>
            <a:pPr lvl="1"/>
            <a:r>
              <a:rPr lang="en-US" dirty="0"/>
              <a:t>apple -&gt; on(apple, table) -&gt; table -&gt; +eat(,apple)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If</a:t>
            </a:r>
            <a:r>
              <a:rPr lang="en-US" dirty="0"/>
              <a:t> there is an apple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If</a:t>
            </a:r>
            <a:r>
              <a:rPr lang="en-US" dirty="0"/>
              <a:t> the apple is on a table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then</a:t>
            </a:r>
            <a:r>
              <a:rPr lang="en-US" dirty="0"/>
              <a:t> eat the apple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170D7-AD99-4B94-BBBD-159C60F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3E5A-8D36-4082-9FA1-D5922D73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 V.S.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6095-E0AA-4CE9-9160-F733FDBF4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 apple on a table is eaten(by me):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apple -&gt; on(apple, table) -&gt; table -&gt; +eat(,apple)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there is an apple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apple is on a table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then eat the apple</a:t>
            </a:r>
          </a:p>
          <a:p>
            <a:r>
              <a:rPr lang="en-US" dirty="0"/>
              <a:t>On a table,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eaten(by me):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170D7-AD99-4B94-BBBD-159C60F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3E5A-8D36-4082-9FA1-D5922D73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 V.S.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6095-E0AA-4CE9-9160-F733FDBF4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 apple on a table is eaten(by me):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apple -&gt; on(apple, table) -&gt; table -&gt; +eat(,apple)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there is an apple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apple is on a table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then eat the apple</a:t>
            </a:r>
          </a:p>
          <a:p>
            <a:r>
              <a:rPr lang="en-US" dirty="0"/>
              <a:t>On a table,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eaten(by me):</a:t>
            </a:r>
          </a:p>
          <a:p>
            <a:pPr lvl="1"/>
            <a:r>
              <a:rPr lang="en-US" dirty="0"/>
              <a:t>On a table,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eaten(by 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170D7-AD99-4B94-BBBD-159C60F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E38C-1676-4298-8D7A-0D2077CE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call it graphical programming?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E729AC-697B-4C44-B0C7-6BECA740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only data type is graph vertex.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4AD7B9-9BA0-476D-B23C-0CC76A0EDD53}"/>
              </a:ext>
            </a:extLst>
          </p:cNvPr>
          <p:cNvGrpSpPr/>
          <p:nvPr/>
        </p:nvGrpSpPr>
        <p:grpSpPr>
          <a:xfrm>
            <a:off x="2034887" y="2910248"/>
            <a:ext cx="2287733" cy="2669672"/>
            <a:chOff x="2034887" y="2910248"/>
            <a:chExt cx="2287733" cy="26696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DF97F9-2754-444D-91FF-6535E06E4DF2}"/>
                </a:ext>
              </a:extLst>
            </p:cNvPr>
            <p:cNvSpPr/>
            <p:nvPr/>
          </p:nvSpPr>
          <p:spPr>
            <a:xfrm>
              <a:off x="2836717" y="4852556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442A8E-52B1-4E2B-AB10-7A0D7DE30F29}"/>
                </a:ext>
              </a:extLst>
            </p:cNvPr>
            <p:cNvSpPr/>
            <p:nvPr/>
          </p:nvSpPr>
          <p:spPr>
            <a:xfrm>
              <a:off x="2836717" y="3751913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7810B8-1599-4C62-B288-6E46BF84A88B}"/>
                </a:ext>
              </a:extLst>
            </p:cNvPr>
            <p:cNvSpPr/>
            <p:nvPr/>
          </p:nvSpPr>
          <p:spPr>
            <a:xfrm>
              <a:off x="3595256" y="2910248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4705209-2566-4BE4-BA52-5C4668F48138}"/>
                </a:ext>
              </a:extLst>
            </p:cNvPr>
            <p:cNvSpPr/>
            <p:nvPr/>
          </p:nvSpPr>
          <p:spPr>
            <a:xfrm>
              <a:off x="2034887" y="2910248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off</a:t>
              </a:r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7312FA-5FE8-4B2B-88C9-EEDAC444F079}"/>
                </a:ext>
              </a:extLst>
            </p:cNvPr>
            <p:cNvCxnSpPr>
              <a:stCxn id="6" idx="4"/>
              <a:endCxn id="5" idx="0"/>
            </p:cNvCxnSpPr>
            <p:nvPr/>
          </p:nvCxnSpPr>
          <p:spPr>
            <a:xfrm>
              <a:off x="3200399" y="4479277"/>
              <a:ext cx="0" cy="37327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411FC3-8767-4F61-B508-E7C7F9AC3E74}"/>
                </a:ext>
              </a:extLst>
            </p:cNvPr>
            <p:cNvCxnSpPr>
              <a:cxnSpLocks/>
              <a:stCxn id="6" idx="1"/>
              <a:endCxn id="8" idx="5"/>
            </p:cNvCxnSpPr>
            <p:nvPr/>
          </p:nvCxnSpPr>
          <p:spPr>
            <a:xfrm flipH="1" flipV="1">
              <a:off x="2655731" y="3531092"/>
              <a:ext cx="287506" cy="32734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D983C-072B-4E6C-BBE8-894309CC8362}"/>
                </a:ext>
              </a:extLst>
            </p:cNvPr>
            <p:cNvSpPr txBox="1"/>
            <p:nvPr/>
          </p:nvSpPr>
          <p:spPr>
            <a:xfrm>
              <a:off x="2878281" y="3932234"/>
              <a:ext cx="6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9F3296-1501-4F29-A490-CAAF492A38D0}"/>
                </a:ext>
              </a:extLst>
            </p:cNvPr>
            <p:cNvSpPr txBox="1"/>
            <p:nvPr/>
          </p:nvSpPr>
          <p:spPr>
            <a:xfrm>
              <a:off x="2873085" y="5026535"/>
              <a:ext cx="6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2A958E-49DF-4005-BE97-0003D4B3EF1C}"/>
              </a:ext>
            </a:extLst>
          </p:cNvPr>
          <p:cNvGrpSpPr/>
          <p:nvPr/>
        </p:nvGrpSpPr>
        <p:grpSpPr>
          <a:xfrm>
            <a:off x="6613810" y="3346877"/>
            <a:ext cx="4398823" cy="1476341"/>
            <a:chOff x="6613810" y="3346877"/>
            <a:chExt cx="4398823" cy="14763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92A3D1-1E0B-4819-92BE-45BFADA0CEF4}"/>
                </a:ext>
              </a:extLst>
            </p:cNvPr>
            <p:cNvSpPr txBox="1"/>
            <p:nvPr/>
          </p:nvSpPr>
          <p:spPr>
            <a:xfrm>
              <a:off x="6613810" y="4299998"/>
              <a:ext cx="2400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int </a:t>
              </a:r>
              <a:r>
                <a:rPr lang="en-US" sz="2800" dirty="0" err="1"/>
                <a:t>light.state</a:t>
              </a:r>
              <a:r>
                <a:rPr lang="en-US" sz="2800" dirty="0"/>
                <a:t>=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3E8B50-F08D-48E5-8F45-82997074A6FA}"/>
                </a:ext>
              </a:extLst>
            </p:cNvPr>
            <p:cNvSpPr txBox="1"/>
            <p:nvPr/>
          </p:nvSpPr>
          <p:spPr>
            <a:xfrm>
              <a:off x="9014109" y="4299998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A09D5D-C881-4092-ADA4-AB860BB2A783}"/>
                </a:ext>
              </a:extLst>
            </p:cNvPr>
            <p:cNvSpPr txBox="1"/>
            <p:nvPr/>
          </p:nvSpPr>
          <p:spPr>
            <a:xfrm>
              <a:off x="10399560" y="4299998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8D4264-DFB1-440E-804A-BAEA900FCCE8}"/>
                </a:ext>
              </a:extLst>
            </p:cNvPr>
            <p:cNvSpPr txBox="1"/>
            <p:nvPr/>
          </p:nvSpPr>
          <p:spPr>
            <a:xfrm>
              <a:off x="9014109" y="3346877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F7FB8E-B1BF-4E7F-84D7-53754D61B47B}"/>
                </a:ext>
              </a:extLst>
            </p:cNvPr>
            <p:cNvSpPr txBox="1"/>
            <p:nvPr/>
          </p:nvSpPr>
          <p:spPr>
            <a:xfrm>
              <a:off x="10399567" y="3346877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7CD22A0-A3D8-4536-A417-351EAE52FEBC}"/>
              </a:ext>
            </a:extLst>
          </p:cNvPr>
          <p:cNvSpPr txBox="1"/>
          <p:nvPr/>
        </p:nvSpPr>
        <p:spPr>
          <a:xfrm>
            <a:off x="838200" y="5860473"/>
            <a:ext cx="45754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82868F-320D-4373-8A80-FDD2A6B9248C}"/>
              </a:ext>
            </a:extLst>
          </p:cNvPr>
          <p:cNvSpPr txBox="1"/>
          <p:nvPr/>
        </p:nvSpPr>
        <p:spPr>
          <a:xfrm>
            <a:off x="6778338" y="5860473"/>
            <a:ext cx="45754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EFAE3BE-2038-4EB7-90CA-8D94E458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5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3E5A-8D36-4082-9FA1-D5922D73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 V.S.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6095-E0AA-4CE9-9160-F733FDBF4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 apple on a table is eaten(by me):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apple -&gt; on(apple, table) -&gt; table -&gt; +eat(,apple)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there is an apple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apple is on a table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then eat the apple</a:t>
            </a:r>
          </a:p>
          <a:p>
            <a:r>
              <a:rPr lang="en-US" dirty="0"/>
              <a:t>On a table,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eaten(by me):</a:t>
            </a:r>
          </a:p>
          <a:p>
            <a:pPr lvl="1"/>
            <a:r>
              <a:rPr lang="en-US" dirty="0"/>
              <a:t>On a table,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eaten(by me)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 -&gt; apple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+eat(,apple)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=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170D7-AD99-4B94-BBBD-159C60F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0E03B5E-00CB-4ECC-B75E-517B85A84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29" b="10915"/>
          <a:stretch/>
        </p:blipFill>
        <p:spPr>
          <a:xfrm>
            <a:off x="1027752" y="136525"/>
            <a:ext cx="10156816" cy="5577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8A221B-7158-45E6-BBE0-99424402CFB6}"/>
              </a:ext>
            </a:extLst>
          </p:cNvPr>
          <p:cNvGrpSpPr/>
          <p:nvPr/>
        </p:nvGrpSpPr>
        <p:grpSpPr>
          <a:xfrm>
            <a:off x="3902509" y="3157423"/>
            <a:ext cx="860103" cy="543153"/>
            <a:chOff x="5700829" y="3199936"/>
            <a:chExt cx="860103" cy="54315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1E684C-CFD5-4A7D-B4B2-7DD41DC8780D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E2355-DA9D-496B-8A08-B62C46214AF1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A3565-ACCF-41EA-B86E-D75F45C9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21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007613F-B7D3-4E69-8CDB-762200C93138}"/>
              </a:ext>
            </a:extLst>
          </p:cNvPr>
          <p:cNvSpPr/>
          <p:nvPr/>
        </p:nvSpPr>
        <p:spPr>
          <a:xfrm>
            <a:off x="3359718" y="3578405"/>
            <a:ext cx="74514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C86EDA-25AC-4D0A-8A0F-D4CA50C77127}"/>
              </a:ext>
            </a:extLst>
          </p:cNvPr>
          <p:cNvSpPr/>
          <p:nvPr/>
        </p:nvSpPr>
        <p:spPr>
          <a:xfrm flipH="1">
            <a:off x="8888764" y="3786809"/>
            <a:ext cx="74225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435B15-6C97-47CB-941E-38E3E9014695}"/>
              </a:ext>
            </a:extLst>
          </p:cNvPr>
          <p:cNvSpPr/>
          <p:nvPr/>
        </p:nvSpPr>
        <p:spPr>
          <a:xfrm>
            <a:off x="1999489" y="5943601"/>
            <a:ext cx="7762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C17F7D-6390-49E2-B22D-D2661E78FD6A}"/>
              </a:ext>
            </a:extLst>
          </p:cNvPr>
          <p:cNvSpPr/>
          <p:nvPr/>
        </p:nvSpPr>
        <p:spPr>
          <a:xfrm>
            <a:off x="3176015" y="5943599"/>
            <a:ext cx="666497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5B922F-48D5-425F-8024-C419C4FDD569}"/>
              </a:ext>
            </a:extLst>
          </p:cNvPr>
          <p:cNvSpPr/>
          <p:nvPr/>
        </p:nvSpPr>
        <p:spPr>
          <a:xfrm>
            <a:off x="4230622" y="5943599"/>
            <a:ext cx="1975106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FD1751-D6C0-4F0D-935E-152170577FDA}"/>
              </a:ext>
            </a:extLst>
          </p:cNvPr>
          <p:cNvSpPr/>
          <p:nvPr/>
        </p:nvSpPr>
        <p:spPr>
          <a:xfrm>
            <a:off x="6534913" y="5941968"/>
            <a:ext cx="7762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CBDC2A-A316-45B1-9F22-493FF697E2F9}"/>
              </a:ext>
            </a:extLst>
          </p:cNvPr>
          <p:cNvSpPr/>
          <p:nvPr/>
        </p:nvSpPr>
        <p:spPr>
          <a:xfrm>
            <a:off x="7612887" y="5941968"/>
            <a:ext cx="25796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B5BB45-2236-41C7-A611-A26C1AA602CE}"/>
              </a:ext>
            </a:extLst>
          </p:cNvPr>
          <p:cNvGrpSpPr/>
          <p:nvPr/>
        </p:nvGrpSpPr>
        <p:grpSpPr>
          <a:xfrm>
            <a:off x="6354560" y="3041336"/>
            <a:ext cx="860103" cy="543153"/>
            <a:chOff x="5700829" y="3199936"/>
            <a:chExt cx="860103" cy="5431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B43994-8AA4-473B-8A63-0D5D03FA214B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81F0A-C68F-45F7-A9F3-942D48C41730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38D838-D850-4F2B-876C-83D4A3EAA008}"/>
              </a:ext>
            </a:extLst>
          </p:cNvPr>
          <p:cNvSpPr txBox="1"/>
          <p:nvPr/>
        </p:nvSpPr>
        <p:spPr>
          <a:xfrm>
            <a:off x="1249680" y="5943600"/>
            <a:ext cx="96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rabbit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chair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on(apple, chair) -&gt; apple -&gt; +[eat](rabbit, apple)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29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6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"/>
                            </p:stCondLst>
                            <p:childTnLst>
                              <p:par>
                                <p:cTn id="8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8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"/>
                            </p:stCondLst>
                            <p:childTnLst>
                              <p:par>
                                <p:cTn id="9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"/>
                            </p:stCondLst>
                            <p:childTnLst>
                              <p:par>
                                <p:cTn id="10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1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2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2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12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3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3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0B474-BD6B-48FD-A4A0-48A7E821C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1" b="10814"/>
          <a:stretch/>
        </p:blipFill>
        <p:spPr>
          <a:xfrm>
            <a:off x="1017592" y="136525"/>
            <a:ext cx="10156816" cy="5577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8A221B-7158-45E6-BBE0-99424402CFB6}"/>
              </a:ext>
            </a:extLst>
          </p:cNvPr>
          <p:cNvGrpSpPr/>
          <p:nvPr/>
        </p:nvGrpSpPr>
        <p:grpSpPr>
          <a:xfrm>
            <a:off x="3902509" y="3157423"/>
            <a:ext cx="860103" cy="543153"/>
            <a:chOff x="5700829" y="3199936"/>
            <a:chExt cx="860103" cy="54315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1E684C-CFD5-4A7D-B4B2-7DD41DC8780D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E2355-DA9D-496B-8A08-B62C46214AF1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A3565-ACCF-41EA-B86E-D75F45C9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007613F-B7D3-4E69-8CDB-762200C93138}"/>
              </a:ext>
            </a:extLst>
          </p:cNvPr>
          <p:cNvSpPr/>
          <p:nvPr/>
        </p:nvSpPr>
        <p:spPr>
          <a:xfrm>
            <a:off x="3359718" y="3578405"/>
            <a:ext cx="74514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C86EDA-25AC-4D0A-8A0F-D4CA50C77127}"/>
              </a:ext>
            </a:extLst>
          </p:cNvPr>
          <p:cNvSpPr/>
          <p:nvPr/>
        </p:nvSpPr>
        <p:spPr>
          <a:xfrm flipH="1">
            <a:off x="8888764" y="3786809"/>
            <a:ext cx="74225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435B15-6C97-47CB-941E-38E3E9014695}"/>
              </a:ext>
            </a:extLst>
          </p:cNvPr>
          <p:cNvSpPr/>
          <p:nvPr/>
        </p:nvSpPr>
        <p:spPr>
          <a:xfrm>
            <a:off x="1999489" y="5943601"/>
            <a:ext cx="7762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C17F7D-6390-49E2-B22D-D2661E78FD6A}"/>
              </a:ext>
            </a:extLst>
          </p:cNvPr>
          <p:cNvSpPr/>
          <p:nvPr/>
        </p:nvSpPr>
        <p:spPr>
          <a:xfrm>
            <a:off x="3176015" y="5943599"/>
            <a:ext cx="666497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5B922F-48D5-425F-8024-C419C4FDD569}"/>
              </a:ext>
            </a:extLst>
          </p:cNvPr>
          <p:cNvSpPr/>
          <p:nvPr/>
        </p:nvSpPr>
        <p:spPr>
          <a:xfrm>
            <a:off x="4230622" y="5943599"/>
            <a:ext cx="1975106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FD1751-D6C0-4F0D-935E-152170577FDA}"/>
              </a:ext>
            </a:extLst>
          </p:cNvPr>
          <p:cNvSpPr/>
          <p:nvPr/>
        </p:nvSpPr>
        <p:spPr>
          <a:xfrm>
            <a:off x="6534913" y="5941968"/>
            <a:ext cx="7762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CBDC2A-A316-45B1-9F22-493FF697E2F9}"/>
              </a:ext>
            </a:extLst>
          </p:cNvPr>
          <p:cNvSpPr/>
          <p:nvPr/>
        </p:nvSpPr>
        <p:spPr>
          <a:xfrm>
            <a:off x="7612887" y="5941968"/>
            <a:ext cx="25796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8D838-D850-4F2B-876C-83D4A3EAA008}"/>
              </a:ext>
            </a:extLst>
          </p:cNvPr>
          <p:cNvSpPr txBox="1"/>
          <p:nvPr/>
        </p:nvSpPr>
        <p:spPr>
          <a:xfrm>
            <a:off x="1249680" y="5943600"/>
            <a:ext cx="96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rabbit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chair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on(apple, chair) -&gt; apple -&gt; +[eat](rabbit, apple)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1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6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7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8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9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4515-EA50-46E0-BD03-C527F719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meaning of a sentence!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845F3-7812-4CEF-B3A7-1EF82359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a table,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eaten(by me):</a:t>
            </a:r>
          </a:p>
          <a:p>
            <a:pPr lvl="1"/>
            <a:r>
              <a:rPr lang="en-US" dirty="0"/>
              <a:t>On a table, </a:t>
            </a:r>
            <a:r>
              <a:rPr lang="en-US" b="1" dirty="0">
                <a:solidFill>
                  <a:schemeClr val="accent2"/>
                </a:solidFill>
              </a:rPr>
              <a:t>no </a:t>
            </a:r>
            <a:r>
              <a:rPr lang="en-US" b="1" dirty="0" err="1">
                <a:solidFill>
                  <a:schemeClr val="accent2"/>
                </a:solidFill>
              </a:rPr>
              <a:t>no</a:t>
            </a:r>
            <a:r>
              <a:rPr lang="en-US" dirty="0"/>
              <a:t>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eaten(by me).</a:t>
            </a:r>
          </a:p>
          <a:p>
            <a:pPr lvl="1"/>
            <a:r>
              <a:rPr lang="en-US" altLang="zh-CN" dirty="0"/>
              <a:t>On a table, an apple is </a:t>
            </a:r>
            <a:r>
              <a:rPr lang="en-US" altLang="zh-CN" b="1" dirty="0">
                <a:solidFill>
                  <a:schemeClr val="accent2"/>
                </a:solidFill>
              </a:rPr>
              <a:t>not</a:t>
            </a:r>
            <a:r>
              <a:rPr lang="en-US" altLang="zh-CN" dirty="0"/>
              <a:t> eaten(by me).</a:t>
            </a:r>
          </a:p>
          <a:p>
            <a:pPr lvl="1"/>
            <a:r>
              <a:rPr lang="en-US" dirty="0"/>
              <a:t>table -&gt; on(apple, table) -&gt; apple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eat(,apple)</a:t>
            </a:r>
          </a:p>
          <a:p>
            <a:r>
              <a:rPr lang="en-US" dirty="0"/>
              <a:t>On a table,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eaten(by me):</a:t>
            </a:r>
          </a:p>
          <a:p>
            <a:pPr lvl="1"/>
            <a:r>
              <a:rPr lang="en-US" dirty="0"/>
              <a:t>On a table,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apple is </a:t>
            </a:r>
            <a:r>
              <a:rPr lang="en-US" b="1" dirty="0">
                <a:solidFill>
                  <a:schemeClr val="accent2"/>
                </a:solidFill>
              </a:rPr>
              <a:t>not </a:t>
            </a:r>
            <a:r>
              <a:rPr lang="en-US" b="1" dirty="0" err="1">
                <a:solidFill>
                  <a:schemeClr val="accent2"/>
                </a:solidFill>
              </a:rPr>
              <a:t>not</a:t>
            </a:r>
            <a:r>
              <a:rPr lang="en-US" dirty="0"/>
              <a:t> eaten(by me).</a:t>
            </a:r>
          </a:p>
          <a:p>
            <a:pPr lvl="1"/>
            <a:r>
              <a:rPr lang="en-US" dirty="0"/>
              <a:t>On a table,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apple is eaten(by me).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 -&gt; apple -&gt; eat(,apple)</a:t>
            </a:r>
          </a:p>
          <a:p>
            <a:r>
              <a:rPr lang="en-US" dirty="0"/>
              <a:t>On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table,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eaten(by me):</a:t>
            </a:r>
          </a:p>
          <a:p>
            <a:pPr lvl="1"/>
            <a:r>
              <a:rPr lang="en-US" dirty="0"/>
              <a:t>There is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table, on which </a:t>
            </a:r>
            <a:r>
              <a:rPr lang="en-US" b="1" dirty="0">
                <a:solidFill>
                  <a:schemeClr val="accent2"/>
                </a:solidFill>
              </a:rPr>
              <a:t>no </a:t>
            </a:r>
            <a:r>
              <a:rPr lang="en-US" b="1" dirty="0" err="1">
                <a:solidFill>
                  <a:schemeClr val="accent2"/>
                </a:solidFill>
              </a:rPr>
              <a:t>no</a:t>
            </a:r>
            <a:r>
              <a:rPr lang="en-US" dirty="0"/>
              <a:t>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eaten(by me).</a:t>
            </a:r>
          </a:p>
          <a:p>
            <a:pPr lvl="1"/>
            <a:r>
              <a:rPr lang="en-US" dirty="0"/>
              <a:t>There is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table, on which an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eaten(by me).</a:t>
            </a:r>
          </a:p>
          <a:p>
            <a:pPr lvl="1"/>
            <a:r>
              <a:rPr lang="en-US" dirty="0"/>
              <a:t>[]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table -&gt; on(apple, table) -&gt; apple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+eat(,apple)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F6BF4-9C62-4FD9-9687-B5523A42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3B27-DE4C-4E70-BBF1-924A46E0F32C}"/>
              </a:ext>
            </a:extLst>
          </p:cNvPr>
          <p:cNvSpPr txBox="1"/>
          <p:nvPr/>
        </p:nvSpPr>
        <p:spPr>
          <a:xfrm>
            <a:off x="3484880" y="6248400"/>
            <a:ext cx="565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Only, all, once … can also be expressed by karma similarly</a:t>
            </a:r>
          </a:p>
        </p:txBody>
      </p:sp>
    </p:spTree>
    <p:extLst>
      <p:ext uri="{BB962C8B-B14F-4D97-AF65-F5344CB8AC3E}">
        <p14:creationId xmlns:p14="http://schemas.microsoft.com/office/powerpoint/2010/main" val="214350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A3565-ACCF-41EA-B86E-D75F45C9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E03B5E-00CB-4ECC-B75E-517B85A8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9" b="10915"/>
          <a:stretch/>
        </p:blipFill>
        <p:spPr>
          <a:xfrm>
            <a:off x="1027752" y="136525"/>
            <a:ext cx="10156816" cy="5577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2702EB5-B105-416E-9402-3414FE9F8018}"/>
              </a:ext>
            </a:extLst>
          </p:cNvPr>
          <p:cNvSpPr/>
          <p:nvPr/>
        </p:nvSpPr>
        <p:spPr>
          <a:xfrm>
            <a:off x="3359718" y="3578405"/>
            <a:ext cx="74514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7F94BD8-E3B1-4187-8EB9-81C819C5D338}"/>
              </a:ext>
            </a:extLst>
          </p:cNvPr>
          <p:cNvSpPr/>
          <p:nvPr/>
        </p:nvSpPr>
        <p:spPr>
          <a:xfrm flipH="1">
            <a:off x="8888764" y="3786809"/>
            <a:ext cx="742254" cy="52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8FBBD9-41A0-490F-BEFB-AE7F58EF72C8}"/>
              </a:ext>
            </a:extLst>
          </p:cNvPr>
          <p:cNvSpPr/>
          <p:nvPr/>
        </p:nvSpPr>
        <p:spPr>
          <a:xfrm>
            <a:off x="1999489" y="5943601"/>
            <a:ext cx="7762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35DA62-7669-4795-9D28-C1C79EE4A455}"/>
              </a:ext>
            </a:extLst>
          </p:cNvPr>
          <p:cNvSpPr/>
          <p:nvPr/>
        </p:nvSpPr>
        <p:spPr>
          <a:xfrm>
            <a:off x="3176015" y="5943599"/>
            <a:ext cx="666497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0151B-3798-4FFB-BEF9-340E795767E4}"/>
              </a:ext>
            </a:extLst>
          </p:cNvPr>
          <p:cNvSpPr/>
          <p:nvPr/>
        </p:nvSpPr>
        <p:spPr>
          <a:xfrm>
            <a:off x="4175758" y="5943599"/>
            <a:ext cx="1975106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7E589E-16CF-438F-8FA4-B0EC50AD91D0}"/>
              </a:ext>
            </a:extLst>
          </p:cNvPr>
          <p:cNvSpPr/>
          <p:nvPr/>
        </p:nvSpPr>
        <p:spPr>
          <a:xfrm>
            <a:off x="6467857" y="5941968"/>
            <a:ext cx="7762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7E61D6-4C82-4C0C-9404-F39B31E4E6E8}"/>
              </a:ext>
            </a:extLst>
          </p:cNvPr>
          <p:cNvSpPr/>
          <p:nvPr/>
        </p:nvSpPr>
        <p:spPr>
          <a:xfrm>
            <a:off x="7612887" y="5941968"/>
            <a:ext cx="2579624" cy="461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6D688F-0162-4EAD-A46E-390F82270D2A}"/>
              </a:ext>
            </a:extLst>
          </p:cNvPr>
          <p:cNvGrpSpPr/>
          <p:nvPr/>
        </p:nvGrpSpPr>
        <p:grpSpPr>
          <a:xfrm>
            <a:off x="3902509" y="3157423"/>
            <a:ext cx="860103" cy="543153"/>
            <a:chOff x="5700829" y="3199936"/>
            <a:chExt cx="860103" cy="54315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82F59-7781-4DC9-8F3C-03BC3E1A4E68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38F4C-C0E2-44AC-84E7-53603A3F59BA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41D316-602B-4F8E-BBBF-0B09E5B16ECD}"/>
              </a:ext>
            </a:extLst>
          </p:cNvPr>
          <p:cNvGrpSpPr/>
          <p:nvPr/>
        </p:nvGrpSpPr>
        <p:grpSpPr>
          <a:xfrm>
            <a:off x="6354560" y="3041336"/>
            <a:ext cx="860103" cy="543153"/>
            <a:chOff x="5700829" y="3199936"/>
            <a:chExt cx="860103" cy="54315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A13E59-F72F-48F7-BD08-18595E4F06C4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2DD7C-F71B-4316-AA59-B6B6A1CDC86D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12447B-E4D9-407D-A36C-B3F81FED1829}"/>
              </a:ext>
            </a:extLst>
          </p:cNvPr>
          <p:cNvGrpSpPr/>
          <p:nvPr/>
        </p:nvGrpSpPr>
        <p:grpSpPr>
          <a:xfrm>
            <a:off x="6935742" y="3122108"/>
            <a:ext cx="860103" cy="543153"/>
            <a:chOff x="5700829" y="3199936"/>
            <a:chExt cx="860103" cy="54315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891D4EE-3BD8-42C9-A0D8-F635AAB7B86C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B48929-DEFA-40F3-80FE-4772C85D71B0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38D838-D850-4F2B-876C-83D4A3EAA008}"/>
              </a:ext>
            </a:extLst>
          </p:cNvPr>
          <p:cNvSpPr txBox="1"/>
          <p:nvPr/>
        </p:nvSpPr>
        <p:spPr>
          <a:xfrm>
            <a:off x="1249680" y="5943600"/>
            <a:ext cx="96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rabbit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chair -&gt; on(apple, chair) -&gt; apple </a:t>
            </a:r>
            <a:r>
              <a:rPr lang="en-US" altLang="zh-CN" sz="2400" b="1" dirty="0">
                <a:solidFill>
                  <a:schemeClr val="accent2"/>
                </a:solidFill>
              </a:rPr>
              <a:t>=&gt;</a:t>
            </a:r>
            <a:r>
              <a:rPr lang="en-US" altLang="zh-CN" sz="2400" dirty="0"/>
              <a:t> +[eat](rabbit, apple)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6E997-7CCE-459F-99C2-270FD1033750}"/>
              </a:ext>
            </a:extLst>
          </p:cNvPr>
          <p:cNvSpPr txBox="1"/>
          <p:nvPr/>
        </p:nvSpPr>
        <p:spPr>
          <a:xfrm>
            <a:off x="3132082" y="6403632"/>
            <a:ext cx="592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chair,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each</a:t>
            </a:r>
            <a:r>
              <a:rPr lang="en-US" dirty="0"/>
              <a:t> apple is eaten(by the rabbit).</a:t>
            </a:r>
          </a:p>
        </p:txBody>
      </p:sp>
    </p:spTree>
    <p:extLst>
      <p:ext uri="{BB962C8B-B14F-4D97-AF65-F5344CB8AC3E}">
        <p14:creationId xmlns:p14="http://schemas.microsoft.com/office/powerpoint/2010/main" val="17304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5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5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7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"/>
                            </p:stCondLst>
                            <p:childTnLst>
                              <p:par>
                                <p:cTn id="8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"/>
                            </p:stCondLst>
                            <p:childTnLst>
                              <p:par>
                                <p:cTn id="8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"/>
                            </p:stCondLst>
                            <p:childTnLst>
                              <p:par>
                                <p:cTn id="9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0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"/>
                            </p:stCondLst>
                            <p:childTnLst>
                              <p:par>
                                <p:cTn id="1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"/>
                            </p:stCondLst>
                            <p:childTnLst>
                              <p:par>
                                <p:cTn id="1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12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"/>
                            </p:stCondLst>
                            <p:childTnLst>
                              <p:par>
                                <p:cTn id="1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2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"/>
                            </p:stCondLst>
                            <p:childTnLst>
                              <p:par>
                                <p:cTn id="1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13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3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"/>
                            </p:stCondLst>
                            <p:childTnLst>
                              <p:par>
                                <p:cTn id="1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14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4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5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15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CCAF-A6AC-4044-BC5C-00EFA2AE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karma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A8E6-741A-4346-A6D0-06A35C9E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 -&gt; on(apple, table) -&gt;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: An apple is on a table.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 -&gt;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: An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on any table.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 -&gt; </a:t>
            </a:r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: On a table, there is </a:t>
            </a:r>
            <a:r>
              <a:rPr lang="en-US" b="1" dirty="0">
                <a:solidFill>
                  <a:schemeClr val="accent2"/>
                </a:solidFill>
              </a:rPr>
              <a:t>no</a:t>
            </a:r>
            <a:r>
              <a:rPr lang="en-US" dirty="0"/>
              <a:t> apple.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 -&gt; on(apple, table)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: An apple is on something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table.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 -&gt; on(apple, table)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: Something,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apple, is on a table.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 -&gt; </a:t>
            </a:r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table): An apple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on a table.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  <a:r>
              <a:rPr lang="en-US" dirty="0"/>
              <a:t> apple is on a table.</a:t>
            </a:r>
          </a:p>
          <a:p>
            <a:pPr lvl="1"/>
            <a:r>
              <a:rPr lang="en-US" dirty="0"/>
              <a:t>[]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apple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=&gt;</a:t>
            </a:r>
            <a:r>
              <a:rPr lang="en-US" dirty="0"/>
              <a:t> on(apple, table) -&gt;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dirty="0"/>
              <a:t>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  <a:r>
              <a:rPr lang="en-US" dirty="0"/>
              <a:t> apple is on table.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 With only 3 nodes, there can be </a:t>
            </a:r>
            <a:r>
              <a:rPr lang="en-US" sz="3600" b="1" dirty="0"/>
              <a:t>48</a:t>
            </a:r>
            <a:r>
              <a:rPr lang="en-US" dirty="0"/>
              <a:t> karmas with </a:t>
            </a:r>
            <a:r>
              <a:rPr lang="en-US" sz="3600" b="1" dirty="0"/>
              <a:t>26</a:t>
            </a:r>
            <a:r>
              <a:rPr lang="en-US" dirty="0"/>
              <a:t> different meanings!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AB01-0C53-4A32-8F38-F27C34E4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2E65-2CF1-4471-8326-16FC813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620C-5F80-4D77-9F70-53C17ADC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Structure:</a:t>
            </a:r>
          </a:p>
          <a:p>
            <a:pPr lvl="1"/>
            <a:r>
              <a:rPr lang="en-US" dirty="0"/>
              <a:t>Easy to operate on a very complex graph.</a:t>
            </a:r>
          </a:p>
          <a:p>
            <a:pPr lvl="1"/>
            <a:r>
              <a:rPr lang="en-US" dirty="0"/>
              <a:t>Karma is a powerful tool, which is compact and expressive.</a:t>
            </a:r>
          </a:p>
          <a:p>
            <a:pPr lvl="1"/>
            <a:r>
              <a:rPr lang="en-US" dirty="0"/>
              <a:t>Meaning of karma is directly related to natural language.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Disadvantage of Structure:</a:t>
            </a:r>
          </a:p>
          <a:p>
            <a:pPr lvl="1"/>
            <a:r>
              <a:rPr lang="en-US" dirty="0"/>
              <a:t>Very </a:t>
            </a:r>
            <a:r>
              <a:rPr lang="en-US" dirty="0" err="1"/>
              <a:t>very</a:t>
            </a:r>
            <a:r>
              <a:rPr lang="en-US" dirty="0"/>
              <a:t> slow.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88FA0-9D63-49CA-AE74-EA9004AE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2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78D2-7B8F-4418-AF60-692361D3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770F-1E6F-4D7D-A152-9DFD49DB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Structure2English:</a:t>
            </a:r>
          </a:p>
          <a:p>
            <a:pPr lvl="1"/>
            <a:r>
              <a:rPr lang="en-US" dirty="0"/>
              <a:t>English sentence =&gt;&gt; AST =&gt;&gt; karma</a:t>
            </a:r>
          </a:p>
          <a:p>
            <a:endParaRPr lang="en-US" dirty="0"/>
          </a:p>
          <a:p>
            <a:r>
              <a:rPr lang="en-US" dirty="0"/>
              <a:t>Compiler for Structure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0C72-73C4-472D-B8E9-FEF04102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E38C-1676-4298-8D7A-0D2077CE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call it graphical programming?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E729AC-697B-4C44-B0C7-6BECA740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only data type is graph </a:t>
            </a:r>
            <a:r>
              <a:rPr lang="en-US" altLang="zh-CN" dirty="0"/>
              <a:t>vertex</a:t>
            </a:r>
            <a:r>
              <a:rPr lang="en-US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67C6F-BF71-4F4D-9F29-16464F4D600E}"/>
              </a:ext>
            </a:extLst>
          </p:cNvPr>
          <p:cNvGrpSpPr/>
          <p:nvPr/>
        </p:nvGrpSpPr>
        <p:grpSpPr>
          <a:xfrm>
            <a:off x="2034887" y="2910248"/>
            <a:ext cx="2287733" cy="2669672"/>
            <a:chOff x="2034887" y="2910248"/>
            <a:chExt cx="2287733" cy="26696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DF97F9-2754-444D-91FF-6535E06E4DF2}"/>
                </a:ext>
              </a:extLst>
            </p:cNvPr>
            <p:cNvSpPr/>
            <p:nvPr/>
          </p:nvSpPr>
          <p:spPr>
            <a:xfrm>
              <a:off x="2836717" y="4852556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442A8E-52B1-4E2B-AB10-7A0D7DE30F29}"/>
                </a:ext>
              </a:extLst>
            </p:cNvPr>
            <p:cNvSpPr/>
            <p:nvPr/>
          </p:nvSpPr>
          <p:spPr>
            <a:xfrm>
              <a:off x="2836717" y="3751913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7810B8-1599-4C62-B288-6E46BF84A88B}"/>
                </a:ext>
              </a:extLst>
            </p:cNvPr>
            <p:cNvSpPr/>
            <p:nvPr/>
          </p:nvSpPr>
          <p:spPr>
            <a:xfrm>
              <a:off x="3595256" y="2910248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4705209-2566-4BE4-BA52-5C4668F48138}"/>
                </a:ext>
              </a:extLst>
            </p:cNvPr>
            <p:cNvSpPr/>
            <p:nvPr/>
          </p:nvSpPr>
          <p:spPr>
            <a:xfrm>
              <a:off x="2034887" y="2910248"/>
              <a:ext cx="727364" cy="7273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off</a:t>
              </a:r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7312FA-5FE8-4B2B-88C9-EEDAC444F079}"/>
                </a:ext>
              </a:extLst>
            </p:cNvPr>
            <p:cNvCxnSpPr>
              <a:stCxn id="6" idx="4"/>
              <a:endCxn id="5" idx="0"/>
            </p:cNvCxnSpPr>
            <p:nvPr/>
          </p:nvCxnSpPr>
          <p:spPr>
            <a:xfrm>
              <a:off x="3200399" y="4479277"/>
              <a:ext cx="0" cy="37327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411FC3-8767-4F61-B508-E7C7F9AC3E74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3457561" y="3531092"/>
              <a:ext cx="244215" cy="32734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3D983C-072B-4E6C-BBE8-894309CC8362}"/>
                </a:ext>
              </a:extLst>
            </p:cNvPr>
            <p:cNvSpPr txBox="1"/>
            <p:nvPr/>
          </p:nvSpPr>
          <p:spPr>
            <a:xfrm>
              <a:off x="2878281" y="3932234"/>
              <a:ext cx="6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9F3296-1501-4F29-A490-CAAF492A38D0}"/>
                </a:ext>
              </a:extLst>
            </p:cNvPr>
            <p:cNvSpPr txBox="1"/>
            <p:nvPr/>
          </p:nvSpPr>
          <p:spPr>
            <a:xfrm>
              <a:off x="2873085" y="5026535"/>
              <a:ext cx="6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light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864083-32CA-4D19-906B-B22E7AD5CE46}"/>
              </a:ext>
            </a:extLst>
          </p:cNvPr>
          <p:cNvGrpSpPr/>
          <p:nvPr/>
        </p:nvGrpSpPr>
        <p:grpSpPr>
          <a:xfrm>
            <a:off x="6613810" y="3346877"/>
            <a:ext cx="4398823" cy="1476341"/>
            <a:chOff x="6613810" y="3346877"/>
            <a:chExt cx="4398823" cy="14763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92A3D1-1E0B-4819-92BE-45BFADA0CEF4}"/>
                </a:ext>
              </a:extLst>
            </p:cNvPr>
            <p:cNvSpPr txBox="1"/>
            <p:nvPr/>
          </p:nvSpPr>
          <p:spPr>
            <a:xfrm>
              <a:off x="6613810" y="4299998"/>
              <a:ext cx="2400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int </a:t>
              </a:r>
              <a:r>
                <a:rPr lang="en-US" sz="2800" dirty="0" err="1"/>
                <a:t>light.state</a:t>
              </a:r>
              <a:r>
                <a:rPr lang="en-US" sz="2800" dirty="0"/>
                <a:t>=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3E8B50-F08D-48E5-8F45-82997074A6FA}"/>
                </a:ext>
              </a:extLst>
            </p:cNvPr>
            <p:cNvSpPr txBox="1"/>
            <p:nvPr/>
          </p:nvSpPr>
          <p:spPr>
            <a:xfrm>
              <a:off x="9014109" y="4299998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A09D5D-C881-4092-ADA4-AB860BB2A783}"/>
                </a:ext>
              </a:extLst>
            </p:cNvPr>
            <p:cNvSpPr txBox="1"/>
            <p:nvPr/>
          </p:nvSpPr>
          <p:spPr>
            <a:xfrm>
              <a:off x="10399560" y="4299998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8D4264-DFB1-440E-804A-BAEA900FCCE8}"/>
                </a:ext>
              </a:extLst>
            </p:cNvPr>
            <p:cNvSpPr txBox="1"/>
            <p:nvPr/>
          </p:nvSpPr>
          <p:spPr>
            <a:xfrm>
              <a:off x="9014109" y="3346877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off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F7FB8E-B1BF-4E7F-84D7-53754D61B47B}"/>
                </a:ext>
              </a:extLst>
            </p:cNvPr>
            <p:cNvSpPr txBox="1"/>
            <p:nvPr/>
          </p:nvSpPr>
          <p:spPr>
            <a:xfrm>
              <a:off x="10399567" y="3346877"/>
              <a:ext cx="61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7CD22A0-A3D8-4536-A417-351EAE52FEBC}"/>
              </a:ext>
            </a:extLst>
          </p:cNvPr>
          <p:cNvSpPr txBox="1"/>
          <p:nvPr/>
        </p:nvSpPr>
        <p:spPr>
          <a:xfrm>
            <a:off x="838200" y="5860473"/>
            <a:ext cx="45754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 light -&gt; +[</a:t>
            </a:r>
            <a:r>
              <a:rPr lang="en-US" dirty="0" err="1"/>
              <a:t>turnOn</a:t>
            </a:r>
            <a:r>
              <a:rPr lang="en-US" dirty="0"/>
              <a:t>](,light)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82868F-320D-4373-8A80-FDD2A6B9248C}"/>
              </a:ext>
            </a:extLst>
          </p:cNvPr>
          <p:cNvSpPr txBox="1"/>
          <p:nvPr/>
        </p:nvSpPr>
        <p:spPr>
          <a:xfrm>
            <a:off x="6778338" y="5860473"/>
            <a:ext cx="45754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turnOn</a:t>
            </a:r>
            <a:r>
              <a:rPr lang="en-US" dirty="0"/>
              <a:t>(light)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EFAE3BE-2038-4EB7-90CA-8D94E458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E38C-1676-4298-8D7A-0D2077CE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call it graphical programming?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E729AC-697B-4C44-B0C7-6BECA740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only data type is graph vertex. And everything is for graph.</a:t>
            </a:r>
          </a:p>
          <a:p>
            <a:r>
              <a:rPr lang="en-US" dirty="0"/>
              <a:t>Data type: vertex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bool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int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double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,… </a:t>
            </a:r>
          </a:p>
          <a:p>
            <a:r>
              <a:rPr lang="en-US" dirty="0"/>
              <a:t>Instructions: [del], [</a:t>
            </a:r>
            <a:r>
              <a:rPr lang="en-US" dirty="0" err="1"/>
              <a:t>right_connect</a:t>
            </a:r>
            <a:r>
              <a:rPr lang="en-US" dirty="0"/>
              <a:t>], [</a:t>
            </a:r>
            <a:r>
              <a:rPr lang="en-US" dirty="0" err="1"/>
              <a:t>left_connect</a:t>
            </a:r>
            <a:r>
              <a:rPr lang="en-US" dirty="0"/>
              <a:t>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ADD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SUB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MULTIPLY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,…</a:t>
            </a:r>
          </a:p>
          <a:p>
            <a:r>
              <a:rPr lang="en-US" dirty="0"/>
              <a:t>Control flow: karma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if then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for each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,…</a:t>
            </a:r>
          </a:p>
          <a:p>
            <a:endParaRPr lang="en-US" dirty="0"/>
          </a:p>
          <a:p>
            <a:r>
              <a:rPr lang="en-US" dirty="0"/>
              <a:t>Karma: the soul of Structure</a:t>
            </a:r>
          </a:p>
          <a:p>
            <a:r>
              <a:rPr lang="en-US" dirty="0"/>
              <a:t>Example: apple-&gt;on(</a:t>
            </a:r>
            <a:r>
              <a:rPr lang="en-US" dirty="0" err="1"/>
              <a:t>apple,table</a:t>
            </a:r>
            <a:r>
              <a:rPr lang="en-US" dirty="0"/>
              <a:t>)-&gt;table-&gt;+eat(,apple)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EFAE3BE-2038-4EB7-90CA-8D94E458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5ED92-4B66-4E1E-9686-8D6CFD0B1988}"/>
              </a:ext>
            </a:extLst>
          </p:cNvPr>
          <p:cNvSpPr txBox="1"/>
          <p:nvPr/>
        </p:nvSpPr>
        <p:spPr>
          <a:xfrm>
            <a:off x="6096000" y="6176963"/>
            <a:ext cx="228946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It’s</a:t>
            </a:r>
            <a:r>
              <a:rPr lang="zh-CN" altLang="en-US" u="sng" dirty="0">
                <a:solidFill>
                  <a:srgbClr val="FF0000"/>
                </a:solidFill>
              </a:rPr>
              <a:t> </a:t>
            </a:r>
            <a:r>
              <a:rPr lang="en-US" altLang="zh-CN" u="sng" dirty="0">
                <a:solidFill>
                  <a:srgbClr val="FF0000"/>
                </a:solidFill>
              </a:rPr>
              <a:t>different</a:t>
            </a:r>
            <a:r>
              <a:rPr lang="zh-CN" altLang="en-US" u="sng" dirty="0">
                <a:solidFill>
                  <a:srgbClr val="FF0000"/>
                </a:solidFill>
              </a:rPr>
              <a:t> </a:t>
            </a:r>
            <a:r>
              <a:rPr lang="en-US" altLang="zh-CN" u="sng" dirty="0">
                <a:solidFill>
                  <a:srgbClr val="FF0000"/>
                </a:solidFill>
              </a:rPr>
              <a:t>from</a:t>
            </a:r>
            <a:r>
              <a:rPr lang="en-US" u="sng" dirty="0">
                <a:solidFill>
                  <a:srgbClr val="FF0000"/>
                </a:solidFill>
              </a:rPr>
              <a:t> arrow operator.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4A1A77-5AEA-4CEC-9B8E-8F3C4DDA40DF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6967106" y="5807631"/>
            <a:ext cx="273626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00FBD7-25A7-441B-ADD2-0D4D74741187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6096002" y="5807631"/>
            <a:ext cx="1144730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62EDCF-EE24-47E9-9397-75CF09BB77B1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3512128" y="5825095"/>
            <a:ext cx="3728604" cy="351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5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DE7ED7B-64E7-4D20-8ABF-530C4DEDB3B9}"/>
              </a:ext>
            </a:extLst>
          </p:cNvPr>
          <p:cNvSpPr/>
          <p:nvPr/>
        </p:nvSpPr>
        <p:spPr>
          <a:xfrm>
            <a:off x="1157084" y="5896040"/>
            <a:ext cx="594360" cy="3030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FEB1F25-3006-45EA-8C8D-B8AC96A79952}"/>
              </a:ext>
            </a:extLst>
          </p:cNvPr>
          <p:cNvSpPr/>
          <p:nvPr/>
        </p:nvSpPr>
        <p:spPr>
          <a:xfrm>
            <a:off x="1868884" y="5897880"/>
            <a:ext cx="1444752" cy="3030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570A31B-0B3E-4855-9082-BF5248394A68}"/>
              </a:ext>
            </a:extLst>
          </p:cNvPr>
          <p:cNvSpPr/>
          <p:nvPr/>
        </p:nvSpPr>
        <p:spPr>
          <a:xfrm>
            <a:off x="3465073" y="5897880"/>
            <a:ext cx="502920" cy="3030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2382360-3BAF-4F59-A513-170D0C6DE713}"/>
              </a:ext>
            </a:extLst>
          </p:cNvPr>
          <p:cNvSpPr/>
          <p:nvPr/>
        </p:nvSpPr>
        <p:spPr>
          <a:xfrm>
            <a:off x="4172749" y="5897880"/>
            <a:ext cx="1188720" cy="3030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F2FD85-DF11-4D17-9EC7-12DA0751646E}"/>
              </a:ext>
            </a:extLst>
          </p:cNvPr>
          <p:cNvGrpSpPr/>
          <p:nvPr/>
        </p:nvGrpSpPr>
        <p:grpSpPr>
          <a:xfrm flipH="1">
            <a:off x="460288" y="2640798"/>
            <a:ext cx="1873267" cy="2258769"/>
            <a:chOff x="3880190" y="3549852"/>
            <a:chExt cx="1873267" cy="225876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BBE50C-1CA1-46ED-8B7E-8F3B1AFFE220}"/>
                </a:ext>
              </a:extLst>
            </p:cNvPr>
            <p:cNvGrpSpPr/>
            <p:nvPr/>
          </p:nvGrpSpPr>
          <p:grpSpPr>
            <a:xfrm>
              <a:off x="4007526" y="3700577"/>
              <a:ext cx="1531620" cy="1828800"/>
              <a:chOff x="5330190" y="3704786"/>
              <a:chExt cx="1531620" cy="1828800"/>
            </a:xfrm>
          </p:grpSpPr>
          <p:pic>
            <p:nvPicPr>
              <p:cNvPr id="41" name="Picture 40" descr="A close up of a chair&#10;&#10;Description automatically generated">
                <a:extLst>
                  <a:ext uri="{FF2B5EF4-FFF2-40B4-BE49-F238E27FC236}">
                    <a16:creationId xmlns:a16="http://schemas.microsoft.com/office/drawing/2014/main" id="{DDC8114F-9CBC-43EA-9764-CE8C1561F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190" y="3704786"/>
                <a:ext cx="1531620" cy="1828800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649BA0B2-B6C0-4595-8509-3D55E50D0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50" y="4043366"/>
                <a:ext cx="582573" cy="640080"/>
              </a:xfrm>
              <a:prstGeom prst="rect">
                <a:avLst/>
              </a:prstGeom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041CF1-A237-4192-8CC6-8E2DE87CAC60}"/>
                </a:ext>
              </a:extLst>
            </p:cNvPr>
            <p:cNvSpPr/>
            <p:nvPr/>
          </p:nvSpPr>
          <p:spPr>
            <a:xfrm>
              <a:off x="3880190" y="3549852"/>
              <a:ext cx="1873267" cy="225876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1359F7-7807-42E1-AF27-EE7310F04231}"/>
              </a:ext>
            </a:extLst>
          </p:cNvPr>
          <p:cNvGrpSpPr/>
          <p:nvPr/>
        </p:nvGrpSpPr>
        <p:grpSpPr>
          <a:xfrm>
            <a:off x="2925474" y="2651594"/>
            <a:ext cx="2486075" cy="2258769"/>
            <a:chOff x="1175585" y="3508185"/>
            <a:chExt cx="2486075" cy="225876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4EB4B5-0D81-4269-AD88-FA78494DA09F}"/>
                </a:ext>
              </a:extLst>
            </p:cNvPr>
            <p:cNvGrpSpPr/>
            <p:nvPr/>
          </p:nvGrpSpPr>
          <p:grpSpPr>
            <a:xfrm>
              <a:off x="1358338" y="3509593"/>
              <a:ext cx="2120564" cy="2157038"/>
              <a:chOff x="3694115" y="3399714"/>
              <a:chExt cx="2120564" cy="2157038"/>
            </a:xfrm>
          </p:grpSpPr>
          <p:pic>
            <p:nvPicPr>
              <p:cNvPr id="42" name="Picture 41" descr="A picture containing furniture, table, stool&#10;&#10;Description automatically generated">
                <a:extLst>
                  <a:ext uri="{FF2B5EF4-FFF2-40B4-BE49-F238E27FC236}">
                    <a16:creationId xmlns:a16="http://schemas.microsoft.com/office/drawing/2014/main" id="{22F5B115-CB24-4637-B5AB-58F6A59EB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4115" y="3727952"/>
                <a:ext cx="2120564" cy="18288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7C7DDAF-1B33-4BCC-9187-D633ED4AE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12912" y1="38319" x2="12912" y2="38319"/>
                            <a14:backgroundMark x1="12912" y1="59160" x2="12912" y2="59160"/>
                            <a14:backgroundMark x1="19231" y1="71429" x2="19231" y2="71429"/>
                            <a14:backgroundMark x1="44368" y1="87563" x2="44368" y2="87563"/>
                            <a14:backgroundMark x1="57418" y1="87899" x2="57418" y2="87899"/>
                            <a14:backgroundMark x1="69368" y1="82353" x2="69368" y2="82353"/>
                            <a14:backgroundMark x1="75824" y1="58655" x2="75824" y2="58655"/>
                            <a14:backgroundMark x1="67033" y1="53109" x2="67033" y2="53109"/>
                            <a14:backgroundMark x1="57418" y1="57143" x2="57418" y2="57143"/>
                            <a14:backgroundMark x1="60714" y1="55798" x2="60714" y2="55798"/>
                            <a14:backgroundMark x1="58104" y1="20504" x2="58104" y2="20504"/>
                            <a14:backgroundMark x1="26648" y1="22857" x2="26648" y2="22857"/>
                            <a14:backgroundMark x1="19231" y1="30588" x2="19231" y2="30588"/>
                            <a14:backgroundMark x1="17308" y1="33109" x2="17308" y2="33109"/>
                            <a14:backgroundMark x1="41758" y1="18151" x2="41758" y2="18151"/>
                            <a14:backgroundMark x1="73352" y1="76975" x2="73352" y2="76975"/>
                            <a14:backgroundMark x1="63874" y1="85210" x2="63874" y2="852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001" y="3399714"/>
                <a:ext cx="1118795" cy="914400"/>
              </a:xfrm>
              <a:prstGeom prst="rect">
                <a:avLst/>
              </a:prstGeom>
            </p:spPr>
          </p:pic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8AC828B-5FA4-4E81-8DD3-ACB8A527AB05}"/>
                </a:ext>
              </a:extLst>
            </p:cNvPr>
            <p:cNvSpPr/>
            <p:nvPr/>
          </p:nvSpPr>
          <p:spPr>
            <a:xfrm>
              <a:off x="1175585" y="3508185"/>
              <a:ext cx="2486075" cy="225876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BCAD9-AFA0-4A48-AD3A-A8B8A61D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 process of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8140E-C198-4A0F-964F-0B001E03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5</a:t>
            </a:fld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6CD101-032D-438E-8DEB-97ECE0AE3159}"/>
              </a:ext>
            </a:extLst>
          </p:cNvPr>
          <p:cNvGrpSpPr/>
          <p:nvPr/>
        </p:nvGrpSpPr>
        <p:grpSpPr>
          <a:xfrm>
            <a:off x="4368686" y="2385213"/>
            <a:ext cx="860105" cy="2172598"/>
            <a:chOff x="1522237" y="2597759"/>
            <a:chExt cx="860105" cy="21725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7B055D-8095-4EBF-BA1A-EE533A8BA70C}"/>
                </a:ext>
              </a:extLst>
            </p:cNvPr>
            <p:cNvGrpSpPr/>
            <p:nvPr/>
          </p:nvGrpSpPr>
          <p:grpSpPr>
            <a:xfrm>
              <a:off x="1522238" y="4227204"/>
              <a:ext cx="860103" cy="543153"/>
              <a:chOff x="2675945" y="4852556"/>
              <a:chExt cx="872568" cy="55102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911AA1F-0F9E-46BC-BE7C-7EE4DBCE6AFB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A57A6E-A7DE-4111-8608-0009C6BE308D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table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A16E34-27F2-4568-8AE9-EF452F2476E4}"/>
                </a:ext>
              </a:extLst>
            </p:cNvPr>
            <p:cNvGrpSpPr/>
            <p:nvPr/>
          </p:nvGrpSpPr>
          <p:grpSpPr>
            <a:xfrm>
              <a:off x="1522239" y="3412482"/>
              <a:ext cx="860103" cy="543153"/>
              <a:chOff x="2675945" y="4852556"/>
              <a:chExt cx="872568" cy="55102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6FA826-BF95-4FE1-A602-2F361015AF30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E0A04-6554-4DFC-97F3-B9BEC3DE8212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30EFE5-A08A-46C3-83BB-5D62296E37D5}"/>
                </a:ext>
              </a:extLst>
            </p:cNvPr>
            <p:cNvGrpSpPr/>
            <p:nvPr/>
          </p:nvGrpSpPr>
          <p:grpSpPr>
            <a:xfrm>
              <a:off x="1522237" y="2597759"/>
              <a:ext cx="860103" cy="543153"/>
              <a:chOff x="2675945" y="4852556"/>
              <a:chExt cx="872568" cy="55102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227299-E708-4F7D-9D28-78F52F3EDA9E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47ED3B-8AA8-4AC7-8727-F20A926D25A8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25E8C51-99F6-4CB3-9F09-E35B8EEFE8E9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1952289" y="3140912"/>
              <a:ext cx="2" cy="2715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93D239-DC28-400E-B0A5-30DBBD62EBD1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1952290" y="3955635"/>
              <a:ext cx="1" cy="27156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DFA19B-2762-426F-BA70-6E2E8D0168CC}"/>
              </a:ext>
            </a:extLst>
          </p:cNvPr>
          <p:cNvGrpSpPr/>
          <p:nvPr/>
        </p:nvGrpSpPr>
        <p:grpSpPr>
          <a:xfrm>
            <a:off x="1645456" y="2345518"/>
            <a:ext cx="860105" cy="2175635"/>
            <a:chOff x="2777271" y="2594722"/>
            <a:chExt cx="860105" cy="21756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9E80FD-A74B-4B57-ACEB-ECBEC36FBA39}"/>
                </a:ext>
              </a:extLst>
            </p:cNvPr>
            <p:cNvGrpSpPr/>
            <p:nvPr/>
          </p:nvGrpSpPr>
          <p:grpSpPr>
            <a:xfrm>
              <a:off x="2777273" y="4227204"/>
              <a:ext cx="860103" cy="543153"/>
              <a:chOff x="2675945" y="4852556"/>
              <a:chExt cx="872568" cy="55102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34AFFDC-3513-423E-921F-9603CF6E2DF8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8C1C58-7F37-4BFB-8141-1438341B532C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chair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45EB79-E780-4A74-85D3-93E536D292CB}"/>
                </a:ext>
              </a:extLst>
            </p:cNvPr>
            <p:cNvGrpSpPr/>
            <p:nvPr/>
          </p:nvGrpSpPr>
          <p:grpSpPr>
            <a:xfrm>
              <a:off x="2777271" y="3403975"/>
              <a:ext cx="860103" cy="543153"/>
              <a:chOff x="2675945" y="4852556"/>
              <a:chExt cx="872568" cy="55102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55F350D-323F-401C-B270-A91EDF928F57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1D23-62EF-4531-A75F-CB643FD108D1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7ACCAB-7420-407D-971D-E06AC89E860F}"/>
                </a:ext>
              </a:extLst>
            </p:cNvPr>
            <p:cNvGrpSpPr/>
            <p:nvPr/>
          </p:nvGrpSpPr>
          <p:grpSpPr>
            <a:xfrm>
              <a:off x="2777271" y="2594722"/>
              <a:ext cx="860103" cy="543153"/>
              <a:chOff x="2675945" y="4852556"/>
              <a:chExt cx="872568" cy="55102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9C9EAAF-004A-4D0D-BD90-3BAFF9852BD0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0A459B-4AD9-427D-A1AF-24A3E688F828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D3EC18-30D0-4B52-9912-8AA7F0C893FC}"/>
                </a:ext>
              </a:extLst>
            </p:cNvPr>
            <p:cNvCxnSpPr>
              <a:cxnSpLocks/>
              <a:stCxn id="20" idx="0"/>
              <a:endCxn id="23" idx="4"/>
            </p:cNvCxnSpPr>
            <p:nvPr/>
          </p:nvCxnSpPr>
          <p:spPr>
            <a:xfrm flipV="1">
              <a:off x="3207323" y="3137875"/>
              <a:ext cx="0" cy="2661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064E9B-F47E-47AF-90B7-A1FCB97EF766}"/>
                </a:ext>
              </a:extLst>
            </p:cNvPr>
            <p:cNvCxnSpPr>
              <a:cxnSpLocks/>
              <a:stCxn id="17" idx="0"/>
              <a:endCxn id="20" idx="4"/>
            </p:cNvCxnSpPr>
            <p:nvPr/>
          </p:nvCxnSpPr>
          <p:spPr>
            <a:xfrm flipH="1" flipV="1">
              <a:off x="3207323" y="3947128"/>
              <a:ext cx="2" cy="280076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1927A3-BD3D-45F3-913F-F71B8D67741C}"/>
              </a:ext>
            </a:extLst>
          </p:cNvPr>
          <p:cNvGrpSpPr/>
          <p:nvPr/>
        </p:nvGrpSpPr>
        <p:grpSpPr>
          <a:xfrm>
            <a:off x="7834745" y="1675114"/>
            <a:ext cx="4166755" cy="1017358"/>
            <a:chOff x="7834745" y="1963882"/>
            <a:chExt cx="4166755" cy="101735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377970F-7F48-41D6-93B6-A2E712A60067}"/>
                </a:ext>
              </a:extLst>
            </p:cNvPr>
            <p:cNvSpPr/>
            <p:nvPr/>
          </p:nvSpPr>
          <p:spPr>
            <a:xfrm>
              <a:off x="7834745" y="1963882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37E20D-A5B5-4DB9-820A-FDC3E87F0484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Normal point: stay as a part of graph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0FAE2E-A3E9-4623-B787-D7F9C0A372C1}"/>
              </a:ext>
            </a:extLst>
          </p:cNvPr>
          <p:cNvGrpSpPr/>
          <p:nvPr/>
        </p:nvGrpSpPr>
        <p:grpSpPr>
          <a:xfrm>
            <a:off x="7834745" y="3049537"/>
            <a:ext cx="4166755" cy="1017358"/>
            <a:chOff x="7834745" y="1972904"/>
            <a:chExt cx="4166755" cy="1017358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2723A8D-06DD-46A6-9E8A-B9FD4C0EAC62}"/>
                </a:ext>
              </a:extLst>
            </p:cNvPr>
            <p:cNvSpPr/>
            <p:nvPr/>
          </p:nvSpPr>
          <p:spPr>
            <a:xfrm>
              <a:off x="7834745" y="1972904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ED6496-C843-46FD-A88A-B0336898B916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Basic action point: call a basic operation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732502-98F0-41B5-A288-EC7769A3F2F6}"/>
              </a:ext>
            </a:extLst>
          </p:cNvPr>
          <p:cNvGrpSpPr/>
          <p:nvPr/>
        </p:nvGrpSpPr>
        <p:grpSpPr>
          <a:xfrm>
            <a:off x="7834744" y="4388709"/>
            <a:ext cx="4166755" cy="1017358"/>
            <a:chOff x="7834745" y="1972904"/>
            <a:chExt cx="4166755" cy="1017358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DFDF172F-0B39-4CB7-AA50-DE541DD8E133}"/>
                </a:ext>
              </a:extLst>
            </p:cNvPr>
            <p:cNvSpPr/>
            <p:nvPr/>
          </p:nvSpPr>
          <p:spPr>
            <a:xfrm>
              <a:off x="7834745" y="1972904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CC6EFA-CCDA-4F4D-BDBA-8FB8CC2D4A61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Interpreted action point: call a function in library</a:t>
              </a:r>
            </a:p>
          </p:txBody>
        </p:sp>
      </p:grp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6E9956E-72C4-4ADC-88D0-717F4C1A70E0}"/>
              </a:ext>
            </a:extLst>
          </p:cNvPr>
          <p:cNvSpPr/>
          <p:nvPr/>
        </p:nvSpPr>
        <p:spPr>
          <a:xfrm>
            <a:off x="614025" y="2294483"/>
            <a:ext cx="1031125" cy="62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CBE3A6F-AC9D-455D-B4AB-0A4E3001C2AE}"/>
              </a:ext>
            </a:extLst>
          </p:cNvPr>
          <p:cNvGrpSpPr/>
          <p:nvPr/>
        </p:nvGrpSpPr>
        <p:grpSpPr>
          <a:xfrm>
            <a:off x="5700829" y="3199936"/>
            <a:ext cx="860103" cy="543153"/>
            <a:chOff x="6295358" y="2639251"/>
            <a:chExt cx="860103" cy="54315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1DF47F7-19D4-4687-8F38-D67090CB58D1}"/>
                </a:ext>
              </a:extLst>
            </p:cNvPr>
            <p:cNvSpPr/>
            <p:nvPr/>
          </p:nvSpPr>
          <p:spPr>
            <a:xfrm>
              <a:off x="6453834" y="2639251"/>
              <a:ext cx="543152" cy="54315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3BF720-D6FE-4F8D-AFDC-4B81EC1BA9F0}"/>
                </a:ext>
              </a:extLst>
            </p:cNvPr>
            <p:cNvSpPr txBox="1"/>
            <p:nvPr/>
          </p:nvSpPr>
          <p:spPr>
            <a:xfrm>
              <a:off x="6295358" y="2726161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eat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43E4EA-0B76-45C0-812A-80E3EDA28DFC}"/>
              </a:ext>
            </a:extLst>
          </p:cNvPr>
          <p:cNvCxnSpPr>
            <a:cxnSpLocks/>
            <a:stCxn id="72" idx="1"/>
            <a:endCxn id="14" idx="5"/>
          </p:cNvCxnSpPr>
          <p:nvPr/>
        </p:nvCxnSpPr>
        <p:spPr>
          <a:xfrm flipH="1" flipV="1">
            <a:off x="4990771" y="2848823"/>
            <a:ext cx="948077" cy="4306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A32FFD6-8BF4-429A-8B0A-449BB7781ED4}"/>
              </a:ext>
            </a:extLst>
          </p:cNvPr>
          <p:cNvSpPr/>
          <p:nvPr/>
        </p:nvSpPr>
        <p:spPr>
          <a:xfrm>
            <a:off x="608060" y="3169537"/>
            <a:ext cx="1031125" cy="62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4F8CF30B-9EEC-480B-AAD6-B7149450D7DE}"/>
              </a:ext>
            </a:extLst>
          </p:cNvPr>
          <p:cNvSpPr/>
          <p:nvPr/>
        </p:nvSpPr>
        <p:spPr>
          <a:xfrm>
            <a:off x="614753" y="3947367"/>
            <a:ext cx="1031125" cy="62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D0D3D82F-5D0A-4FDD-A86D-7488BF73F731}"/>
              </a:ext>
            </a:extLst>
          </p:cNvPr>
          <p:cNvSpPr/>
          <p:nvPr/>
        </p:nvSpPr>
        <p:spPr>
          <a:xfrm>
            <a:off x="3377279" y="2302501"/>
            <a:ext cx="1031125" cy="62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1D2A76EB-881E-4ED6-9061-7C0BC4DC7AC0}"/>
              </a:ext>
            </a:extLst>
          </p:cNvPr>
          <p:cNvSpPr/>
          <p:nvPr/>
        </p:nvSpPr>
        <p:spPr>
          <a:xfrm>
            <a:off x="3371314" y="3177555"/>
            <a:ext cx="1031125" cy="62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30305FF0-C315-4846-A4C4-4FF5E45CC4BE}"/>
              </a:ext>
            </a:extLst>
          </p:cNvPr>
          <p:cNvSpPr/>
          <p:nvPr/>
        </p:nvSpPr>
        <p:spPr>
          <a:xfrm>
            <a:off x="3378007" y="3955385"/>
            <a:ext cx="1031125" cy="62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B8997F-1EBB-4E2D-9BA6-0464CB12D4DF}"/>
              </a:ext>
            </a:extLst>
          </p:cNvPr>
          <p:cNvSpPr/>
          <p:nvPr/>
        </p:nvSpPr>
        <p:spPr>
          <a:xfrm>
            <a:off x="7556500" y="1596610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813D7B-93AF-41DE-9441-82BD81BC7DEB}"/>
              </a:ext>
            </a:extLst>
          </p:cNvPr>
          <p:cNvSpPr/>
          <p:nvPr/>
        </p:nvSpPr>
        <p:spPr>
          <a:xfrm>
            <a:off x="7556500" y="2890654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34B6E41-35F2-4421-AB66-5465675B7364}"/>
              </a:ext>
            </a:extLst>
          </p:cNvPr>
          <p:cNvSpPr/>
          <p:nvPr/>
        </p:nvSpPr>
        <p:spPr>
          <a:xfrm>
            <a:off x="7556500" y="4272431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632F4B-62F7-4AB3-848C-368D2CE97A90}"/>
              </a:ext>
            </a:extLst>
          </p:cNvPr>
          <p:cNvSpPr txBox="1"/>
          <p:nvPr/>
        </p:nvSpPr>
        <p:spPr>
          <a:xfrm>
            <a:off x="838200" y="5860473"/>
            <a:ext cx="482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 apple-&gt;on(</a:t>
            </a:r>
            <a:r>
              <a:rPr lang="en-US" dirty="0" err="1"/>
              <a:t>apple,table</a:t>
            </a:r>
            <a:r>
              <a:rPr lang="en-US" dirty="0"/>
              <a:t>)-&gt;table-&gt;+eat(,apple)</a:t>
            </a:r>
          </a:p>
        </p:txBody>
      </p:sp>
    </p:spTree>
    <p:extLst>
      <p:ext uri="{BB962C8B-B14F-4D97-AF65-F5344CB8AC3E}">
        <p14:creationId xmlns:p14="http://schemas.microsoft.com/office/powerpoint/2010/main" val="24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3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"/>
                            </p:stCondLst>
                            <p:childTnLst>
                              <p:par>
                                <p:cTn id="9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furniture, table, stool&#10;&#10;Description automatically generated">
            <a:extLst>
              <a:ext uri="{FF2B5EF4-FFF2-40B4-BE49-F238E27FC236}">
                <a16:creationId xmlns:a16="http://schemas.microsoft.com/office/drawing/2014/main" id="{22F5B115-CB24-4637-B5AB-58F6A59EB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27" y="2981240"/>
            <a:ext cx="2120564" cy="182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7C7DDAF-1B33-4BCC-9187-D633ED4A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2912" y1="38319" x2="12912" y2="38319"/>
                        <a14:backgroundMark x1="12912" y1="59160" x2="12912" y2="59160"/>
                        <a14:backgroundMark x1="19231" y1="71429" x2="19231" y2="71429"/>
                        <a14:backgroundMark x1="44368" y1="87563" x2="44368" y2="87563"/>
                        <a14:backgroundMark x1="57418" y1="87899" x2="57418" y2="87899"/>
                        <a14:backgroundMark x1="69368" y1="82353" x2="69368" y2="82353"/>
                        <a14:backgroundMark x1="75824" y1="58655" x2="75824" y2="58655"/>
                        <a14:backgroundMark x1="67033" y1="53109" x2="67033" y2="53109"/>
                        <a14:backgroundMark x1="57418" y1="57143" x2="57418" y2="57143"/>
                        <a14:backgroundMark x1="60714" y1="55798" x2="60714" y2="55798"/>
                        <a14:backgroundMark x1="58104" y1="20504" x2="58104" y2="20504"/>
                        <a14:backgroundMark x1="26648" y1="22857" x2="26648" y2="22857"/>
                        <a14:backgroundMark x1="19231" y1="30588" x2="19231" y2="30588"/>
                        <a14:backgroundMark x1="17308" y1="33109" x2="17308" y2="33109"/>
                        <a14:backgroundMark x1="41758" y1="18151" x2="41758" y2="18151"/>
                        <a14:backgroundMark x1="73352" y1="76975" x2="73352" y2="76975"/>
                        <a14:backgroundMark x1="63874" y1="85210" x2="63874" y2="852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13" y="2653002"/>
            <a:ext cx="1118795" cy="9144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8AC828B-5FA4-4E81-8DD3-ACB8A527AB05}"/>
              </a:ext>
            </a:extLst>
          </p:cNvPr>
          <p:cNvSpPr/>
          <p:nvPr/>
        </p:nvSpPr>
        <p:spPr>
          <a:xfrm>
            <a:off x="2925474" y="2651594"/>
            <a:ext cx="2486075" cy="22587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F2FD85-DF11-4D17-9EC7-12DA0751646E}"/>
              </a:ext>
            </a:extLst>
          </p:cNvPr>
          <p:cNvGrpSpPr/>
          <p:nvPr/>
        </p:nvGrpSpPr>
        <p:grpSpPr>
          <a:xfrm flipH="1">
            <a:off x="460288" y="2640798"/>
            <a:ext cx="1873267" cy="2258769"/>
            <a:chOff x="3880190" y="3549852"/>
            <a:chExt cx="1873267" cy="225876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BBE50C-1CA1-46ED-8B7E-8F3B1AFFE220}"/>
                </a:ext>
              </a:extLst>
            </p:cNvPr>
            <p:cNvGrpSpPr/>
            <p:nvPr/>
          </p:nvGrpSpPr>
          <p:grpSpPr>
            <a:xfrm>
              <a:off x="4007526" y="3700577"/>
              <a:ext cx="1531620" cy="1828800"/>
              <a:chOff x="5330190" y="3704786"/>
              <a:chExt cx="1531620" cy="1828800"/>
            </a:xfrm>
          </p:grpSpPr>
          <p:pic>
            <p:nvPicPr>
              <p:cNvPr id="41" name="Picture 40" descr="A close up of a chair&#10;&#10;Description automatically generated">
                <a:extLst>
                  <a:ext uri="{FF2B5EF4-FFF2-40B4-BE49-F238E27FC236}">
                    <a16:creationId xmlns:a16="http://schemas.microsoft.com/office/drawing/2014/main" id="{DDC8114F-9CBC-43EA-9764-CE8C1561F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190" y="3704786"/>
                <a:ext cx="1531620" cy="1828800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649BA0B2-B6C0-4595-8509-3D55E50D0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50" y="4043366"/>
                <a:ext cx="582573" cy="640080"/>
              </a:xfrm>
              <a:prstGeom prst="rect">
                <a:avLst/>
              </a:prstGeom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041CF1-A237-4192-8CC6-8E2DE87CAC60}"/>
                </a:ext>
              </a:extLst>
            </p:cNvPr>
            <p:cNvSpPr/>
            <p:nvPr/>
          </p:nvSpPr>
          <p:spPr>
            <a:xfrm>
              <a:off x="3880190" y="3549852"/>
              <a:ext cx="1873267" cy="225876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BCAD9-AFA0-4A48-AD3A-A8B8A61D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process of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8140E-C198-4A0F-964F-0B001E03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7B055D-8095-4EBF-BA1A-EE533A8BA70C}"/>
              </a:ext>
            </a:extLst>
          </p:cNvPr>
          <p:cNvGrpSpPr/>
          <p:nvPr/>
        </p:nvGrpSpPr>
        <p:grpSpPr>
          <a:xfrm>
            <a:off x="4368687" y="4014658"/>
            <a:ext cx="860103" cy="543153"/>
            <a:chOff x="2675945" y="4852556"/>
            <a:chExt cx="872568" cy="5510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11AA1F-0F9E-46BC-BE7C-7EE4DBCE6AFB}"/>
                </a:ext>
              </a:extLst>
            </p:cNvPr>
            <p:cNvSpPr/>
            <p:nvPr/>
          </p:nvSpPr>
          <p:spPr>
            <a:xfrm>
              <a:off x="2836718" y="4852556"/>
              <a:ext cx="551024" cy="55102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57A6E-A7DE-4111-8608-0009C6BE308D}"/>
                </a:ext>
              </a:extLst>
            </p:cNvPr>
            <p:cNvSpPr txBox="1"/>
            <p:nvPr/>
          </p:nvSpPr>
          <p:spPr>
            <a:xfrm>
              <a:off x="2675945" y="4940725"/>
              <a:ext cx="872568" cy="37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A16E34-27F2-4568-8AE9-EF452F2476E4}"/>
              </a:ext>
            </a:extLst>
          </p:cNvPr>
          <p:cNvGrpSpPr/>
          <p:nvPr/>
        </p:nvGrpSpPr>
        <p:grpSpPr>
          <a:xfrm>
            <a:off x="4368688" y="3199936"/>
            <a:ext cx="860103" cy="543153"/>
            <a:chOff x="2675945" y="4852556"/>
            <a:chExt cx="872568" cy="5510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FA826-BF95-4FE1-A602-2F361015AF30}"/>
                </a:ext>
              </a:extLst>
            </p:cNvPr>
            <p:cNvSpPr/>
            <p:nvPr/>
          </p:nvSpPr>
          <p:spPr>
            <a:xfrm>
              <a:off x="2836718" y="4852556"/>
              <a:ext cx="551024" cy="55102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3E0A04-6554-4DFC-97F3-B9BEC3DE8212}"/>
                </a:ext>
              </a:extLst>
            </p:cNvPr>
            <p:cNvSpPr txBox="1"/>
            <p:nvPr/>
          </p:nvSpPr>
          <p:spPr>
            <a:xfrm>
              <a:off x="2675945" y="4940725"/>
              <a:ext cx="872568" cy="37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30EFE5-A08A-46C3-83BB-5D62296E37D5}"/>
              </a:ext>
            </a:extLst>
          </p:cNvPr>
          <p:cNvGrpSpPr/>
          <p:nvPr/>
        </p:nvGrpSpPr>
        <p:grpSpPr>
          <a:xfrm>
            <a:off x="4368686" y="2385213"/>
            <a:ext cx="860103" cy="543153"/>
            <a:chOff x="2675945" y="4852556"/>
            <a:chExt cx="872568" cy="5510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227299-E708-4F7D-9D28-78F52F3EDA9E}"/>
                </a:ext>
              </a:extLst>
            </p:cNvPr>
            <p:cNvSpPr/>
            <p:nvPr/>
          </p:nvSpPr>
          <p:spPr>
            <a:xfrm>
              <a:off x="2836718" y="4852556"/>
              <a:ext cx="551024" cy="55102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7ED3B-8AA8-4AC7-8727-F20A926D25A8}"/>
                </a:ext>
              </a:extLst>
            </p:cNvPr>
            <p:cNvSpPr txBox="1"/>
            <p:nvPr/>
          </p:nvSpPr>
          <p:spPr>
            <a:xfrm>
              <a:off x="2675945" y="4940725"/>
              <a:ext cx="872568" cy="37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5E8C51-99F6-4CB3-9F09-E35B8EEFE8E9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H="1" flipV="1">
            <a:off x="4798738" y="2928366"/>
            <a:ext cx="2" cy="2715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93D239-DC28-400E-B0A5-30DBBD62EBD1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V="1">
            <a:off x="4798739" y="3743089"/>
            <a:ext cx="1" cy="27156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DFA19B-2762-426F-BA70-6E2E8D0168CC}"/>
              </a:ext>
            </a:extLst>
          </p:cNvPr>
          <p:cNvGrpSpPr/>
          <p:nvPr/>
        </p:nvGrpSpPr>
        <p:grpSpPr>
          <a:xfrm>
            <a:off x="1645456" y="2345518"/>
            <a:ext cx="860105" cy="2175635"/>
            <a:chOff x="2777271" y="2594722"/>
            <a:chExt cx="860105" cy="21756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9E80FD-A74B-4B57-ACEB-ECBEC36FBA39}"/>
                </a:ext>
              </a:extLst>
            </p:cNvPr>
            <p:cNvGrpSpPr/>
            <p:nvPr/>
          </p:nvGrpSpPr>
          <p:grpSpPr>
            <a:xfrm>
              <a:off x="2777273" y="4227204"/>
              <a:ext cx="860103" cy="543153"/>
              <a:chOff x="2675945" y="4852556"/>
              <a:chExt cx="872568" cy="55102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34AFFDC-3513-423E-921F-9603CF6E2DF8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8C1C58-7F37-4BFB-8141-1438341B532C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chair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45EB79-E780-4A74-85D3-93E536D292CB}"/>
                </a:ext>
              </a:extLst>
            </p:cNvPr>
            <p:cNvGrpSpPr/>
            <p:nvPr/>
          </p:nvGrpSpPr>
          <p:grpSpPr>
            <a:xfrm>
              <a:off x="2777271" y="3403975"/>
              <a:ext cx="860103" cy="543153"/>
              <a:chOff x="2675945" y="4852556"/>
              <a:chExt cx="872568" cy="55102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55F350D-323F-401C-B270-A91EDF928F57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1D23-62EF-4531-A75F-CB643FD108D1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7ACCAB-7420-407D-971D-E06AC89E860F}"/>
                </a:ext>
              </a:extLst>
            </p:cNvPr>
            <p:cNvGrpSpPr/>
            <p:nvPr/>
          </p:nvGrpSpPr>
          <p:grpSpPr>
            <a:xfrm>
              <a:off x="2777271" y="2594722"/>
              <a:ext cx="860103" cy="543153"/>
              <a:chOff x="2675945" y="4852556"/>
              <a:chExt cx="872568" cy="55102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9C9EAAF-004A-4D0D-BD90-3BAFF9852BD0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0A459B-4AD9-427D-A1AF-24A3E688F828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D3EC18-30D0-4B52-9912-8AA7F0C893FC}"/>
                </a:ext>
              </a:extLst>
            </p:cNvPr>
            <p:cNvCxnSpPr>
              <a:cxnSpLocks/>
              <a:stCxn id="20" idx="0"/>
              <a:endCxn id="23" idx="4"/>
            </p:cNvCxnSpPr>
            <p:nvPr/>
          </p:nvCxnSpPr>
          <p:spPr>
            <a:xfrm flipV="1">
              <a:off x="3207323" y="3137875"/>
              <a:ext cx="0" cy="2661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064E9B-F47E-47AF-90B7-A1FCB97EF766}"/>
                </a:ext>
              </a:extLst>
            </p:cNvPr>
            <p:cNvCxnSpPr>
              <a:cxnSpLocks/>
              <a:stCxn id="17" idx="0"/>
              <a:endCxn id="20" idx="4"/>
            </p:cNvCxnSpPr>
            <p:nvPr/>
          </p:nvCxnSpPr>
          <p:spPr>
            <a:xfrm flipH="1" flipV="1">
              <a:off x="3207323" y="3947128"/>
              <a:ext cx="2" cy="280076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F4248DA-92B0-4A6F-9917-AC4944AF1BD3}"/>
              </a:ext>
            </a:extLst>
          </p:cNvPr>
          <p:cNvSpPr/>
          <p:nvPr/>
        </p:nvSpPr>
        <p:spPr>
          <a:xfrm>
            <a:off x="1157084" y="5896040"/>
            <a:ext cx="594360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9A29C79-7CFC-45ED-BBF6-7BCAC9717D81}"/>
              </a:ext>
            </a:extLst>
          </p:cNvPr>
          <p:cNvSpPr/>
          <p:nvPr/>
        </p:nvSpPr>
        <p:spPr>
          <a:xfrm>
            <a:off x="1868884" y="5897880"/>
            <a:ext cx="1444752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AF46AE-C94A-4828-A595-87DFD4067C03}"/>
              </a:ext>
            </a:extLst>
          </p:cNvPr>
          <p:cNvSpPr/>
          <p:nvPr/>
        </p:nvSpPr>
        <p:spPr>
          <a:xfrm>
            <a:off x="3465073" y="5897880"/>
            <a:ext cx="502920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1354A83-5C21-4924-9D5D-5069BBE0A90E}"/>
              </a:ext>
            </a:extLst>
          </p:cNvPr>
          <p:cNvSpPr/>
          <p:nvPr/>
        </p:nvSpPr>
        <p:spPr>
          <a:xfrm>
            <a:off x="4172749" y="5897880"/>
            <a:ext cx="1280160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75C9747-5089-4807-80A7-22AE2B1C5FF9}"/>
              </a:ext>
            </a:extLst>
          </p:cNvPr>
          <p:cNvGrpSpPr/>
          <p:nvPr/>
        </p:nvGrpSpPr>
        <p:grpSpPr>
          <a:xfrm>
            <a:off x="5700829" y="3199936"/>
            <a:ext cx="860103" cy="543153"/>
            <a:chOff x="6295358" y="2639251"/>
            <a:chExt cx="860103" cy="5431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F9B070-C20F-4325-8DC8-D68678BE9024}"/>
                </a:ext>
              </a:extLst>
            </p:cNvPr>
            <p:cNvSpPr/>
            <p:nvPr/>
          </p:nvSpPr>
          <p:spPr>
            <a:xfrm>
              <a:off x="6453834" y="2639251"/>
              <a:ext cx="543152" cy="543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5B7AACD-9A89-4D62-B149-558D0F789D4E}"/>
                </a:ext>
              </a:extLst>
            </p:cNvPr>
            <p:cNvSpPr txBox="1"/>
            <p:nvPr/>
          </p:nvSpPr>
          <p:spPr>
            <a:xfrm>
              <a:off x="6295358" y="2726161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[del]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C0DEF8-B78D-4069-9E8A-A193A57F60A0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4990771" y="2848823"/>
            <a:ext cx="948077" cy="4306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4B0B3F-B0AA-44F8-A6D7-F7427ABC0BDD}"/>
              </a:ext>
            </a:extLst>
          </p:cNvPr>
          <p:cNvGrpSpPr/>
          <p:nvPr/>
        </p:nvGrpSpPr>
        <p:grpSpPr>
          <a:xfrm>
            <a:off x="7834745" y="1675114"/>
            <a:ext cx="4166755" cy="1017358"/>
            <a:chOff x="7834745" y="1963882"/>
            <a:chExt cx="4166755" cy="1017358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B4D701D-F7D3-443B-824B-1B5A2C6FF589}"/>
                </a:ext>
              </a:extLst>
            </p:cNvPr>
            <p:cNvSpPr/>
            <p:nvPr/>
          </p:nvSpPr>
          <p:spPr>
            <a:xfrm>
              <a:off x="7834745" y="1963882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D571B7-4E66-4528-B5D0-8F270E25A66F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Normal point: stay as a part of graph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EE7250-55E1-4CCF-9E61-0332BC5BDE6F}"/>
              </a:ext>
            </a:extLst>
          </p:cNvPr>
          <p:cNvGrpSpPr/>
          <p:nvPr/>
        </p:nvGrpSpPr>
        <p:grpSpPr>
          <a:xfrm>
            <a:off x="7834745" y="3049537"/>
            <a:ext cx="4166755" cy="1017358"/>
            <a:chOff x="7834745" y="1972904"/>
            <a:chExt cx="4166755" cy="1017358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C5F5D1D-0A8C-417F-B63D-7E8B2C75CF51}"/>
                </a:ext>
              </a:extLst>
            </p:cNvPr>
            <p:cNvSpPr/>
            <p:nvPr/>
          </p:nvSpPr>
          <p:spPr>
            <a:xfrm>
              <a:off x="7834745" y="1972904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A49B537-36D5-4AA8-8EC6-6E68C8B79364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Basic action point: call a basic operation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CBFEFE4-A1D8-4A79-A157-71B4F2B425A6}"/>
              </a:ext>
            </a:extLst>
          </p:cNvPr>
          <p:cNvGrpSpPr/>
          <p:nvPr/>
        </p:nvGrpSpPr>
        <p:grpSpPr>
          <a:xfrm>
            <a:off x="7834744" y="4388709"/>
            <a:ext cx="4166755" cy="1017358"/>
            <a:chOff x="7834745" y="1972904"/>
            <a:chExt cx="4166755" cy="1017358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8500759-EC4C-4EC1-9451-53F6037BB5AB}"/>
                </a:ext>
              </a:extLst>
            </p:cNvPr>
            <p:cNvSpPr/>
            <p:nvPr/>
          </p:nvSpPr>
          <p:spPr>
            <a:xfrm>
              <a:off x="7834745" y="1972904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5B3D1-7C83-4033-B141-565F9CBA657E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Interpreted action point: call a function in library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70D84E4-72E3-4DB1-9720-573179AAC787}"/>
              </a:ext>
            </a:extLst>
          </p:cNvPr>
          <p:cNvSpPr/>
          <p:nvPr/>
        </p:nvSpPr>
        <p:spPr>
          <a:xfrm>
            <a:off x="7556500" y="1596610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AAD4037-4E26-4E06-8982-4A62F51ED849}"/>
              </a:ext>
            </a:extLst>
          </p:cNvPr>
          <p:cNvSpPr/>
          <p:nvPr/>
        </p:nvSpPr>
        <p:spPr>
          <a:xfrm>
            <a:off x="7556500" y="4272431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5E7B32-63E6-478E-9165-B021B6E94036}"/>
              </a:ext>
            </a:extLst>
          </p:cNvPr>
          <p:cNvSpPr txBox="1"/>
          <p:nvPr/>
        </p:nvSpPr>
        <p:spPr>
          <a:xfrm>
            <a:off x="838200" y="5860473"/>
            <a:ext cx="482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 apple-&gt;on(</a:t>
            </a:r>
            <a:r>
              <a:rPr lang="en-US" dirty="0" err="1"/>
              <a:t>apple,table</a:t>
            </a:r>
            <a:r>
              <a:rPr lang="en-US" dirty="0"/>
              <a:t>)-&gt;table-&gt;</a:t>
            </a:r>
            <a:r>
              <a:rPr lang="en-US" dirty="0">
                <a:solidFill>
                  <a:schemeClr val="bg1"/>
                </a:solidFill>
              </a:rPr>
              <a:t>+[del](,apple)</a:t>
            </a:r>
          </a:p>
        </p:txBody>
      </p:sp>
    </p:spTree>
    <p:extLst>
      <p:ext uri="{BB962C8B-B14F-4D97-AF65-F5344CB8AC3E}">
        <p14:creationId xmlns:p14="http://schemas.microsoft.com/office/powerpoint/2010/main" val="4103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furniture, table, stool&#10;&#10;Description automatically generated">
            <a:extLst>
              <a:ext uri="{FF2B5EF4-FFF2-40B4-BE49-F238E27FC236}">
                <a16:creationId xmlns:a16="http://schemas.microsoft.com/office/drawing/2014/main" id="{22F5B115-CB24-4637-B5AB-58F6A59EB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27" y="2981240"/>
            <a:ext cx="2120564" cy="182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7C7DDAF-1B33-4BCC-9187-D633ED4AE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2912" y1="38319" x2="12912" y2="38319"/>
                        <a14:backgroundMark x1="12912" y1="59160" x2="12912" y2="59160"/>
                        <a14:backgroundMark x1="19231" y1="71429" x2="19231" y2="71429"/>
                        <a14:backgroundMark x1="44368" y1="87563" x2="44368" y2="87563"/>
                        <a14:backgroundMark x1="57418" y1="87899" x2="57418" y2="87899"/>
                        <a14:backgroundMark x1="69368" y1="82353" x2="69368" y2="82353"/>
                        <a14:backgroundMark x1="75824" y1="58655" x2="75824" y2="58655"/>
                        <a14:backgroundMark x1="67033" y1="53109" x2="67033" y2="53109"/>
                        <a14:backgroundMark x1="57418" y1="57143" x2="57418" y2="57143"/>
                        <a14:backgroundMark x1="60714" y1="55798" x2="60714" y2="55798"/>
                        <a14:backgroundMark x1="58104" y1="20504" x2="58104" y2="20504"/>
                        <a14:backgroundMark x1="26648" y1="22857" x2="26648" y2="22857"/>
                        <a14:backgroundMark x1="19231" y1="30588" x2="19231" y2="30588"/>
                        <a14:backgroundMark x1="17308" y1="33109" x2="17308" y2="33109"/>
                        <a14:backgroundMark x1="41758" y1="18151" x2="41758" y2="18151"/>
                        <a14:backgroundMark x1="73352" y1="76975" x2="73352" y2="76975"/>
                        <a14:backgroundMark x1="63874" y1="85210" x2="63874" y2="852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13" y="2653002"/>
            <a:ext cx="1118795" cy="914400"/>
          </a:xfrm>
          <a:prstGeom prst="rect">
            <a:avLst/>
          </a:prstGeom>
        </p:spPr>
      </p:pic>
      <p:pic>
        <p:nvPicPr>
          <p:cNvPr id="60" name="Picture 59" descr="A close up of graphics&#10;&#10;Description automatically generated">
            <a:extLst>
              <a:ext uri="{FF2B5EF4-FFF2-40B4-BE49-F238E27FC236}">
                <a16:creationId xmlns:a16="http://schemas.microsoft.com/office/drawing/2014/main" id="{2490255A-0070-49CB-8F67-66DD0BF31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83" y="2774983"/>
            <a:ext cx="552252" cy="64008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8AC828B-5FA4-4E81-8DD3-ACB8A527AB05}"/>
              </a:ext>
            </a:extLst>
          </p:cNvPr>
          <p:cNvSpPr/>
          <p:nvPr/>
        </p:nvSpPr>
        <p:spPr>
          <a:xfrm>
            <a:off x="2925474" y="2651594"/>
            <a:ext cx="2486075" cy="22587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D9994C5-5B85-4A42-8A95-A1D3C96AAF5D}"/>
              </a:ext>
            </a:extLst>
          </p:cNvPr>
          <p:cNvGrpSpPr/>
          <p:nvPr/>
        </p:nvGrpSpPr>
        <p:grpSpPr>
          <a:xfrm>
            <a:off x="4368688" y="3199936"/>
            <a:ext cx="860103" cy="543153"/>
            <a:chOff x="4368688" y="3199936"/>
            <a:chExt cx="860103" cy="54315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6FA826-BF95-4FE1-A602-2F361015AF30}"/>
                </a:ext>
              </a:extLst>
            </p:cNvPr>
            <p:cNvSpPr/>
            <p:nvPr/>
          </p:nvSpPr>
          <p:spPr>
            <a:xfrm>
              <a:off x="4527164" y="3199936"/>
              <a:ext cx="543152" cy="54315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E27C301-F904-4B18-B0F0-55765F45FB67}"/>
                </a:ext>
              </a:extLst>
            </p:cNvPr>
            <p:cNvSpPr txBox="1"/>
            <p:nvPr/>
          </p:nvSpPr>
          <p:spPr>
            <a:xfrm>
              <a:off x="4368688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on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02C299-C834-4063-ADB0-9155223565B6}"/>
              </a:ext>
            </a:extLst>
          </p:cNvPr>
          <p:cNvGrpSpPr/>
          <p:nvPr/>
        </p:nvGrpSpPr>
        <p:grpSpPr>
          <a:xfrm>
            <a:off x="5120640" y="3199936"/>
            <a:ext cx="860103" cy="543153"/>
            <a:chOff x="5029200" y="3199936"/>
            <a:chExt cx="860103" cy="543153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80C730D-FA2A-4C3F-B9C2-EA5540B9A440}"/>
                </a:ext>
              </a:extLst>
            </p:cNvPr>
            <p:cNvSpPr/>
            <p:nvPr/>
          </p:nvSpPr>
          <p:spPr>
            <a:xfrm>
              <a:off x="5185601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5C5E7F7-A111-4383-968F-7886F4B62305}"/>
                </a:ext>
              </a:extLst>
            </p:cNvPr>
            <p:cNvSpPr txBox="1"/>
            <p:nvPr/>
          </p:nvSpPr>
          <p:spPr>
            <a:xfrm>
              <a:off x="5029200" y="3285609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</a:t>
              </a:r>
              <a:r>
                <a:rPr lang="en-US" dirty="0" err="1">
                  <a:solidFill>
                    <a:schemeClr val="bg1"/>
                  </a:solidFill>
                </a:rPr>
                <a:t>lt</a:t>
              </a:r>
              <a:r>
                <a:rPr lang="en-US" dirty="0">
                  <a:solidFill>
                    <a:schemeClr val="bg1"/>
                  </a:solidFill>
                </a:rPr>
                <a:t>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F2FD85-DF11-4D17-9EC7-12DA0751646E}"/>
              </a:ext>
            </a:extLst>
          </p:cNvPr>
          <p:cNvGrpSpPr/>
          <p:nvPr/>
        </p:nvGrpSpPr>
        <p:grpSpPr>
          <a:xfrm flipH="1">
            <a:off x="460288" y="2640798"/>
            <a:ext cx="1873267" cy="2258769"/>
            <a:chOff x="3880190" y="3549852"/>
            <a:chExt cx="1873267" cy="225876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BBE50C-1CA1-46ED-8B7E-8F3B1AFFE220}"/>
                </a:ext>
              </a:extLst>
            </p:cNvPr>
            <p:cNvGrpSpPr/>
            <p:nvPr/>
          </p:nvGrpSpPr>
          <p:grpSpPr>
            <a:xfrm>
              <a:off x="4007526" y="3700577"/>
              <a:ext cx="1531620" cy="1828800"/>
              <a:chOff x="5330190" y="3704786"/>
              <a:chExt cx="1531620" cy="1828800"/>
            </a:xfrm>
          </p:grpSpPr>
          <p:pic>
            <p:nvPicPr>
              <p:cNvPr id="41" name="Picture 40" descr="A close up of a chair&#10;&#10;Description automatically generated">
                <a:extLst>
                  <a:ext uri="{FF2B5EF4-FFF2-40B4-BE49-F238E27FC236}">
                    <a16:creationId xmlns:a16="http://schemas.microsoft.com/office/drawing/2014/main" id="{DDC8114F-9CBC-43EA-9764-CE8C1561F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190" y="3704786"/>
                <a:ext cx="1531620" cy="1828800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649BA0B2-B6C0-4595-8509-3D55E50D0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50" y="4043366"/>
                <a:ext cx="582573" cy="640080"/>
              </a:xfrm>
              <a:prstGeom prst="rect">
                <a:avLst/>
              </a:prstGeom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041CF1-A237-4192-8CC6-8E2DE87CAC60}"/>
                </a:ext>
              </a:extLst>
            </p:cNvPr>
            <p:cNvSpPr/>
            <p:nvPr/>
          </p:nvSpPr>
          <p:spPr>
            <a:xfrm>
              <a:off x="3880190" y="3549852"/>
              <a:ext cx="1873267" cy="225876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BCAD9-AFA0-4A48-AD3A-A8B8A61D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process of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8140E-C198-4A0F-964F-0B001E03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7B055D-8095-4EBF-BA1A-EE533A8BA70C}"/>
              </a:ext>
            </a:extLst>
          </p:cNvPr>
          <p:cNvGrpSpPr/>
          <p:nvPr/>
        </p:nvGrpSpPr>
        <p:grpSpPr>
          <a:xfrm>
            <a:off x="4368687" y="4014658"/>
            <a:ext cx="860103" cy="543153"/>
            <a:chOff x="2675945" y="4852556"/>
            <a:chExt cx="872568" cy="5510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11AA1F-0F9E-46BC-BE7C-7EE4DBCE6AFB}"/>
                </a:ext>
              </a:extLst>
            </p:cNvPr>
            <p:cNvSpPr/>
            <p:nvPr/>
          </p:nvSpPr>
          <p:spPr>
            <a:xfrm>
              <a:off x="2836718" y="4852556"/>
              <a:ext cx="551024" cy="55102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57A6E-A7DE-4111-8608-0009C6BE308D}"/>
                </a:ext>
              </a:extLst>
            </p:cNvPr>
            <p:cNvSpPr txBox="1"/>
            <p:nvPr/>
          </p:nvSpPr>
          <p:spPr>
            <a:xfrm>
              <a:off x="2675945" y="4940725"/>
              <a:ext cx="872568" cy="37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table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5E8C51-99F6-4CB3-9F09-E35B8EEFE8E9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H="1" flipV="1">
            <a:off x="4798738" y="2920593"/>
            <a:ext cx="2" cy="2793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93D239-DC28-400E-B0A5-30DBBD62EBD1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V="1">
            <a:off x="4798739" y="3743089"/>
            <a:ext cx="1" cy="27156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DFA19B-2762-426F-BA70-6E2E8D0168CC}"/>
              </a:ext>
            </a:extLst>
          </p:cNvPr>
          <p:cNvGrpSpPr/>
          <p:nvPr/>
        </p:nvGrpSpPr>
        <p:grpSpPr>
          <a:xfrm>
            <a:off x="1645456" y="2345518"/>
            <a:ext cx="860105" cy="2175635"/>
            <a:chOff x="2777271" y="2594722"/>
            <a:chExt cx="860105" cy="21756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9E80FD-A74B-4B57-ACEB-ECBEC36FBA39}"/>
                </a:ext>
              </a:extLst>
            </p:cNvPr>
            <p:cNvGrpSpPr/>
            <p:nvPr/>
          </p:nvGrpSpPr>
          <p:grpSpPr>
            <a:xfrm>
              <a:off x="2777273" y="4227204"/>
              <a:ext cx="860103" cy="543153"/>
              <a:chOff x="2675945" y="4852556"/>
              <a:chExt cx="872568" cy="55102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34AFFDC-3513-423E-921F-9603CF6E2DF8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8C1C58-7F37-4BFB-8141-1438341B532C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chair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45EB79-E780-4A74-85D3-93E536D292CB}"/>
                </a:ext>
              </a:extLst>
            </p:cNvPr>
            <p:cNvGrpSpPr/>
            <p:nvPr/>
          </p:nvGrpSpPr>
          <p:grpSpPr>
            <a:xfrm>
              <a:off x="2777271" y="3403975"/>
              <a:ext cx="860103" cy="543153"/>
              <a:chOff x="2675945" y="4852556"/>
              <a:chExt cx="872568" cy="55102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55F350D-323F-401C-B270-A91EDF928F57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1D23-62EF-4531-A75F-CB643FD108D1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7ACCAB-7420-407D-971D-E06AC89E860F}"/>
                </a:ext>
              </a:extLst>
            </p:cNvPr>
            <p:cNvGrpSpPr/>
            <p:nvPr/>
          </p:nvGrpSpPr>
          <p:grpSpPr>
            <a:xfrm>
              <a:off x="2777271" y="2594722"/>
              <a:ext cx="860103" cy="543153"/>
              <a:chOff x="2675945" y="4852556"/>
              <a:chExt cx="872568" cy="55102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9C9EAAF-004A-4D0D-BD90-3BAFF9852BD0}"/>
                  </a:ext>
                </a:extLst>
              </p:cNvPr>
              <p:cNvSpPr/>
              <p:nvPr/>
            </p:nvSpPr>
            <p:spPr>
              <a:xfrm>
                <a:off x="2836718" y="4852556"/>
                <a:ext cx="551024" cy="55102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0A459B-4AD9-427D-A1AF-24A3E688F828}"/>
                  </a:ext>
                </a:extLst>
              </p:cNvPr>
              <p:cNvSpPr txBox="1"/>
              <p:nvPr/>
            </p:nvSpPr>
            <p:spPr>
              <a:xfrm>
                <a:off x="2675945" y="4940725"/>
                <a:ext cx="872568" cy="37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D3EC18-30D0-4B52-9912-8AA7F0C893FC}"/>
                </a:ext>
              </a:extLst>
            </p:cNvPr>
            <p:cNvCxnSpPr>
              <a:cxnSpLocks/>
              <a:stCxn id="20" idx="0"/>
              <a:endCxn id="23" idx="4"/>
            </p:cNvCxnSpPr>
            <p:nvPr/>
          </p:nvCxnSpPr>
          <p:spPr>
            <a:xfrm flipV="1">
              <a:off x="3207323" y="3137875"/>
              <a:ext cx="0" cy="2661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064E9B-F47E-47AF-90B7-A1FCB97EF766}"/>
                </a:ext>
              </a:extLst>
            </p:cNvPr>
            <p:cNvCxnSpPr>
              <a:cxnSpLocks/>
              <a:stCxn id="17" idx="0"/>
              <a:endCxn id="20" idx="4"/>
            </p:cNvCxnSpPr>
            <p:nvPr/>
          </p:nvCxnSpPr>
          <p:spPr>
            <a:xfrm flipH="1" flipV="1">
              <a:off x="3207323" y="3947128"/>
              <a:ext cx="2" cy="280076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3765069-9C43-469F-81B1-445445649556}"/>
              </a:ext>
            </a:extLst>
          </p:cNvPr>
          <p:cNvSpPr/>
          <p:nvPr/>
        </p:nvSpPr>
        <p:spPr>
          <a:xfrm>
            <a:off x="1157084" y="5896040"/>
            <a:ext cx="594360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967750C-9712-4956-91F4-7783DC423CB7}"/>
              </a:ext>
            </a:extLst>
          </p:cNvPr>
          <p:cNvSpPr/>
          <p:nvPr/>
        </p:nvSpPr>
        <p:spPr>
          <a:xfrm>
            <a:off x="1868884" y="5897880"/>
            <a:ext cx="1444752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5FFB0BA-6499-4678-BE45-6534B865603C}"/>
              </a:ext>
            </a:extLst>
          </p:cNvPr>
          <p:cNvSpPr/>
          <p:nvPr/>
        </p:nvSpPr>
        <p:spPr>
          <a:xfrm>
            <a:off x="3465073" y="5897880"/>
            <a:ext cx="502920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17F5D2-D7BF-4BE3-AA6B-B085AA1C9C9F}"/>
              </a:ext>
            </a:extLst>
          </p:cNvPr>
          <p:cNvSpPr/>
          <p:nvPr/>
        </p:nvSpPr>
        <p:spPr>
          <a:xfrm>
            <a:off x="4172749" y="5897880"/>
            <a:ext cx="1280160" cy="3030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5F45EF6-8477-4766-8546-E8090AB00CD0}"/>
              </a:ext>
            </a:extLst>
          </p:cNvPr>
          <p:cNvGrpSpPr/>
          <p:nvPr/>
        </p:nvGrpSpPr>
        <p:grpSpPr>
          <a:xfrm>
            <a:off x="5700829" y="3199936"/>
            <a:ext cx="860103" cy="543153"/>
            <a:chOff x="5700829" y="3199936"/>
            <a:chExt cx="860103" cy="5431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2C86CE8-35BC-4A4E-A162-6F177A1601D6}"/>
                </a:ext>
              </a:extLst>
            </p:cNvPr>
            <p:cNvSpPr/>
            <p:nvPr/>
          </p:nvSpPr>
          <p:spPr>
            <a:xfrm>
              <a:off x="5859305" y="319993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9E3833-1EC1-4D62-823A-6481F91C1827}"/>
                </a:ext>
              </a:extLst>
            </p:cNvPr>
            <p:cNvSpPr txBox="1"/>
            <p:nvPr/>
          </p:nvSpPr>
          <p:spPr>
            <a:xfrm>
              <a:off x="5700829" y="328684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[eat]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79023C-54DA-4E2C-BC01-25DEA90507DA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4990771" y="2848823"/>
            <a:ext cx="948077" cy="4306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842B8E-0839-4B73-B9FF-76E41A05DE63}"/>
              </a:ext>
            </a:extLst>
          </p:cNvPr>
          <p:cNvGrpSpPr/>
          <p:nvPr/>
        </p:nvGrpSpPr>
        <p:grpSpPr>
          <a:xfrm>
            <a:off x="7834745" y="1675114"/>
            <a:ext cx="4166755" cy="1017358"/>
            <a:chOff x="7834745" y="1963882"/>
            <a:chExt cx="4166755" cy="1017358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3D14E2F-DA18-467C-B2C3-58084C942768}"/>
                </a:ext>
              </a:extLst>
            </p:cNvPr>
            <p:cNvSpPr/>
            <p:nvPr/>
          </p:nvSpPr>
          <p:spPr>
            <a:xfrm>
              <a:off x="7834745" y="1963882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B0D530-621F-4187-973E-340CB0B058A9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Normal point: stay as a part of graph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3CBDBBF-E4B9-4712-9073-7E99A02600B0}"/>
              </a:ext>
            </a:extLst>
          </p:cNvPr>
          <p:cNvGrpSpPr/>
          <p:nvPr/>
        </p:nvGrpSpPr>
        <p:grpSpPr>
          <a:xfrm>
            <a:off x="7834745" y="3049537"/>
            <a:ext cx="4166755" cy="1017358"/>
            <a:chOff x="7834745" y="1972904"/>
            <a:chExt cx="4166755" cy="1017358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C53950E-F2E5-4A4E-AA73-259E17530E0E}"/>
                </a:ext>
              </a:extLst>
            </p:cNvPr>
            <p:cNvSpPr/>
            <p:nvPr/>
          </p:nvSpPr>
          <p:spPr>
            <a:xfrm>
              <a:off x="7834745" y="1972904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90E905-A98D-4B96-837E-37063CB99B63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Basic action point: call a basic operation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4891A06-53CF-4DE5-BAF3-B460167F037E}"/>
              </a:ext>
            </a:extLst>
          </p:cNvPr>
          <p:cNvGrpSpPr/>
          <p:nvPr/>
        </p:nvGrpSpPr>
        <p:grpSpPr>
          <a:xfrm>
            <a:off x="7834744" y="4388709"/>
            <a:ext cx="4166755" cy="1017358"/>
            <a:chOff x="7834745" y="1972904"/>
            <a:chExt cx="4166755" cy="1017358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B7D5257-41E4-4C09-A37A-F13B8490A89A}"/>
                </a:ext>
              </a:extLst>
            </p:cNvPr>
            <p:cNvSpPr/>
            <p:nvPr/>
          </p:nvSpPr>
          <p:spPr>
            <a:xfrm>
              <a:off x="7834745" y="1972904"/>
              <a:ext cx="4166755" cy="10173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8DF7F42-FC16-40FD-972E-584ED3E21929}"/>
                </a:ext>
              </a:extLst>
            </p:cNvPr>
            <p:cNvSpPr txBox="1"/>
            <p:nvPr/>
          </p:nvSpPr>
          <p:spPr>
            <a:xfrm>
              <a:off x="8124025" y="212764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Interpreted action point: call a function in library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B2ED7AB-4B4F-439C-ABB1-26678EF44A2C}"/>
              </a:ext>
            </a:extLst>
          </p:cNvPr>
          <p:cNvSpPr/>
          <p:nvPr/>
        </p:nvSpPr>
        <p:spPr>
          <a:xfrm>
            <a:off x="7556500" y="1596610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B05453-0F97-428A-A934-33ECBEBE5D9E}"/>
              </a:ext>
            </a:extLst>
          </p:cNvPr>
          <p:cNvSpPr/>
          <p:nvPr/>
        </p:nvSpPr>
        <p:spPr>
          <a:xfrm>
            <a:off x="7556500" y="2890654"/>
            <a:ext cx="4569939" cy="1194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4D6747-0355-4037-89D5-F7214753E0F8}"/>
              </a:ext>
            </a:extLst>
          </p:cNvPr>
          <p:cNvSpPr txBox="1"/>
          <p:nvPr/>
        </p:nvSpPr>
        <p:spPr>
          <a:xfrm>
            <a:off x="838200" y="5860473"/>
            <a:ext cx="482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 apple-&gt;on(</a:t>
            </a:r>
            <a:r>
              <a:rPr lang="en-US" dirty="0" err="1"/>
              <a:t>apple,table</a:t>
            </a:r>
            <a:r>
              <a:rPr lang="en-US" dirty="0"/>
              <a:t>)-&gt;table-&gt;</a:t>
            </a:r>
            <a:r>
              <a:rPr lang="en-US" dirty="0">
                <a:solidFill>
                  <a:schemeClr val="bg1"/>
                </a:solidFill>
              </a:rPr>
              <a:t>+[eat](,apple)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8F32F-029B-46E5-A59F-18B72D5E6831}"/>
              </a:ext>
            </a:extLst>
          </p:cNvPr>
          <p:cNvCxnSpPr>
            <a:cxnSpLocks/>
            <a:stCxn id="14" idx="2"/>
            <a:endCxn id="62" idx="6"/>
          </p:cNvCxnSpPr>
          <p:nvPr/>
        </p:nvCxnSpPr>
        <p:spPr>
          <a:xfrm flipH="1">
            <a:off x="4357053" y="2649017"/>
            <a:ext cx="170109" cy="58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6ED1AFC-18A8-4876-B3DC-9ED821646FD8}"/>
              </a:ext>
            </a:extLst>
          </p:cNvPr>
          <p:cNvGrpSpPr/>
          <p:nvPr/>
        </p:nvGrpSpPr>
        <p:grpSpPr>
          <a:xfrm>
            <a:off x="3655425" y="2378026"/>
            <a:ext cx="860103" cy="543153"/>
            <a:chOff x="3160125" y="2378026"/>
            <a:chExt cx="860103" cy="54315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AE01DCA-3D99-48C8-8D49-E6744A5D1A47}"/>
                </a:ext>
              </a:extLst>
            </p:cNvPr>
            <p:cNvSpPr/>
            <p:nvPr/>
          </p:nvSpPr>
          <p:spPr>
            <a:xfrm>
              <a:off x="3318601" y="2378026"/>
              <a:ext cx="543152" cy="5431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A2B285-A8B0-4B1F-B9AC-0AE50784451D}"/>
                </a:ext>
              </a:extLst>
            </p:cNvPr>
            <p:cNvSpPr txBox="1"/>
            <p:nvPr/>
          </p:nvSpPr>
          <p:spPr>
            <a:xfrm>
              <a:off x="3160125" y="2464936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[del]</a:t>
              </a: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1B21A9-3B86-460E-B628-1A4EC62665EE}"/>
              </a:ext>
            </a:extLst>
          </p:cNvPr>
          <p:cNvCxnSpPr>
            <a:cxnSpLocks/>
            <a:stCxn id="94" idx="0"/>
            <a:endCxn id="95" idx="4"/>
          </p:cNvCxnSpPr>
          <p:nvPr/>
        </p:nvCxnSpPr>
        <p:spPr>
          <a:xfrm flipH="1" flipV="1">
            <a:off x="5542701" y="2920593"/>
            <a:ext cx="5916" cy="27934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3B1DA6B-4552-495E-BA75-E17C6FB03B56}"/>
              </a:ext>
            </a:extLst>
          </p:cNvPr>
          <p:cNvCxnSpPr>
            <a:cxnSpLocks/>
            <a:stCxn id="11" idx="6"/>
            <a:endCxn id="94" idx="2"/>
          </p:cNvCxnSpPr>
          <p:nvPr/>
        </p:nvCxnSpPr>
        <p:spPr>
          <a:xfrm>
            <a:off x="5070316" y="3471513"/>
            <a:ext cx="20672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D3103D1-70D9-4083-AE40-1D7CAC28401D}"/>
              </a:ext>
            </a:extLst>
          </p:cNvPr>
          <p:cNvGrpSpPr/>
          <p:nvPr/>
        </p:nvGrpSpPr>
        <p:grpSpPr>
          <a:xfrm>
            <a:off x="5120640" y="2377440"/>
            <a:ext cx="860103" cy="543153"/>
            <a:chOff x="5030752" y="2385213"/>
            <a:chExt cx="860103" cy="543153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C38F8BB-E53A-4713-BE60-54596ED43301}"/>
                </a:ext>
              </a:extLst>
            </p:cNvPr>
            <p:cNvSpPr/>
            <p:nvPr/>
          </p:nvSpPr>
          <p:spPr>
            <a:xfrm>
              <a:off x="5181237" y="2385213"/>
              <a:ext cx="543152" cy="54315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CE6E114-C1B7-4F80-A984-704992DB9E33}"/>
                </a:ext>
              </a:extLst>
            </p:cNvPr>
            <p:cNvSpPr txBox="1"/>
            <p:nvPr/>
          </p:nvSpPr>
          <p:spPr>
            <a:xfrm>
              <a:off x="5030752" y="2464755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core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276C9B-44DD-49B2-B1BA-D339B5CC4F42}"/>
              </a:ext>
            </a:extLst>
          </p:cNvPr>
          <p:cNvGrpSpPr/>
          <p:nvPr/>
        </p:nvGrpSpPr>
        <p:grpSpPr>
          <a:xfrm>
            <a:off x="4368686" y="2377440"/>
            <a:ext cx="860103" cy="543153"/>
            <a:chOff x="4368686" y="2385213"/>
            <a:chExt cx="860103" cy="54315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227299-E708-4F7D-9D28-78F52F3EDA9E}"/>
                </a:ext>
              </a:extLst>
            </p:cNvPr>
            <p:cNvSpPr/>
            <p:nvPr/>
          </p:nvSpPr>
          <p:spPr>
            <a:xfrm>
              <a:off x="4527162" y="2385213"/>
              <a:ext cx="543152" cy="54315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9C2CF6-1C2B-4D18-85B8-15F88D301F50}"/>
                </a:ext>
              </a:extLst>
            </p:cNvPr>
            <p:cNvSpPr txBox="1"/>
            <p:nvPr/>
          </p:nvSpPr>
          <p:spPr>
            <a:xfrm>
              <a:off x="4368686" y="2472123"/>
              <a:ext cx="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apple</a:t>
              </a:r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E17174C-8767-4FBF-ABF8-D08B35DEAF16}"/>
              </a:ext>
            </a:extLst>
          </p:cNvPr>
          <p:cNvCxnSpPr>
            <a:cxnSpLocks/>
            <a:stCxn id="95" idx="3"/>
            <a:endCxn id="11" idx="7"/>
          </p:cNvCxnSpPr>
          <p:nvPr/>
        </p:nvCxnSpPr>
        <p:spPr>
          <a:xfrm flipH="1">
            <a:off x="4990773" y="2841050"/>
            <a:ext cx="359895" cy="4384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3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66C5-DCB7-4901-BE35-09C6D902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Turing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612D-C264-4ADD-9243-47BF95E5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screen">
            <a:extLst>
              <a:ext uri="{FF2B5EF4-FFF2-40B4-BE49-F238E27FC236}">
                <a16:creationId xmlns:a16="http://schemas.microsoft.com/office/drawing/2014/main" id="{49B89949-FEBF-483C-9234-F157593E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44" y="1794395"/>
            <a:ext cx="3827662" cy="4097299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70A353-467F-46EE-AD98-4E7A5DCC3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8" t="15439" r="10425" b="61052"/>
          <a:stretch/>
        </p:blipFill>
        <p:spPr>
          <a:xfrm>
            <a:off x="501316" y="1966119"/>
            <a:ext cx="6236368" cy="34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3C2161-B4AB-4AA6-A326-78C70914395F}"/>
              </a:ext>
            </a:extLst>
          </p:cNvPr>
          <p:cNvSpPr txBox="1"/>
          <p:nvPr/>
        </p:nvSpPr>
        <p:spPr>
          <a:xfrm>
            <a:off x="2835564" y="4921827"/>
            <a:ext cx="565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apple -&gt; on(apple, table) =&gt; </a:t>
            </a:r>
            <a:r>
              <a:rPr lang="en-US" altLang="zh-CN" u="sng" dirty="0"/>
              <a:t>cause =&gt; effect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-&gt; table -&gt;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3FCC3-5CE6-45EA-B906-33F49653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Karma: a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ACD-29CD-47DA-87B7-70D26ADE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Karma is </a:t>
            </a:r>
            <a:r>
              <a:rPr lang="en-US" b="1" u="sng" dirty="0"/>
              <a:t>pattern</a:t>
            </a:r>
            <a:r>
              <a:rPr lang="en-US" dirty="0"/>
              <a:t> of graphs. A karma maps, in order, each node of it with vertices to find the wanted graph.</a:t>
            </a:r>
          </a:p>
          <a:p>
            <a:r>
              <a:rPr lang="en-US" dirty="0"/>
              <a:t>Nodes in a karma are connected by a relation(-&gt;, or =&gt;) in order. The source is cause, and the target is effect.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03E8-6C43-44A8-B8DF-328A999A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26F7-EE31-47FE-8341-8858952AD2A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3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1785</Words>
  <Application>Microsoft Office PowerPoint</Application>
  <PresentationFormat>Widescreen</PresentationFormat>
  <Paragraphs>254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Structure: A Graphical Programming Language</vt:lpstr>
      <vt:lpstr>Why I call it graphical programming?</vt:lpstr>
      <vt:lpstr>Why I call it graphical programming?</vt:lpstr>
      <vt:lpstr>Why I call it graphical programming?</vt:lpstr>
      <vt:lpstr>Work process of Structure</vt:lpstr>
      <vt:lpstr>Work process of Structure</vt:lpstr>
      <vt:lpstr>Work process of Structure</vt:lpstr>
      <vt:lpstr>Example: Turing machine</vt:lpstr>
      <vt:lpstr>Karma: a power expression for graph</vt:lpstr>
      <vt:lpstr>Karma: a power expression for graph</vt:lpstr>
      <vt:lpstr>Karma: a power expression for graph</vt:lpstr>
      <vt:lpstr>Karma: a power expression for graph</vt:lpstr>
      <vt:lpstr>Karma: a power expression for graph</vt:lpstr>
      <vt:lpstr>Karma: a power expression for graph</vt:lpstr>
      <vt:lpstr>Karma: a power expression for graph</vt:lpstr>
      <vt:lpstr>PowerPoint Presentation</vt:lpstr>
      <vt:lpstr>Karma V.S. Control flow</vt:lpstr>
      <vt:lpstr>Karma V.S. Control flow</vt:lpstr>
      <vt:lpstr>Karma V.S. Control flow</vt:lpstr>
      <vt:lpstr>Karma V.S. Control flow</vt:lpstr>
      <vt:lpstr>PowerPoint Presentation</vt:lpstr>
      <vt:lpstr>PowerPoint Presentation</vt:lpstr>
      <vt:lpstr>Calculate meaning of a sentence!</vt:lpstr>
      <vt:lpstr>PowerPoint Presentation</vt:lpstr>
      <vt:lpstr>Diversity of karma</vt:lpstr>
      <vt:lpstr>Conclusion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Structure: A Graphical Programming Language</dc:title>
  <dc:creator>Cheng Xiantao</dc:creator>
  <cp:lastModifiedBy>Cheng Xiantao</cp:lastModifiedBy>
  <cp:revision>99</cp:revision>
  <dcterms:created xsi:type="dcterms:W3CDTF">2020-01-10T03:22:43Z</dcterms:created>
  <dcterms:modified xsi:type="dcterms:W3CDTF">2020-01-14T05:49:42Z</dcterms:modified>
</cp:coreProperties>
</file>